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3" r:id="rId2"/>
    <p:sldId id="256" r:id="rId3"/>
    <p:sldId id="257" r:id="rId4"/>
    <p:sldId id="262" r:id="rId5"/>
    <p:sldId id="261" r:id="rId6"/>
    <p:sldId id="259" r:id="rId7"/>
    <p:sldId id="260" r:id="rId8"/>
    <p:sldId id="264" r:id="rId9"/>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B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4" d="100"/>
          <a:sy n="64" d="100"/>
        </p:scale>
        <p:origin x="2486"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519591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1086012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3691673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2430107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724286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1840367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472381" y="3618442"/>
            <a:ext cx="2901255" cy="532218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3471863" y="3618442"/>
            <a:ext cx="2915543" cy="532218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595957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737835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1832809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ja-JP" altLang="en-US"/>
              <a:t>マスター タイトルの書式設定</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124614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C8101D4-9B3E-48DF-A451-A85DBB42728E}" type="datetimeFigureOut">
              <a:rPr kumimoji="1" lang="ja-JP" altLang="en-US" smtClean="0"/>
              <a:t>2023/3/31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21662277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5000"/>
            <a:lum/>
          </a:blip>
          <a:srcRect/>
          <a:stretch>
            <a:fillRect l="-46000" r="-4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BC8101D4-9B3E-48DF-A451-A85DBB42728E}" type="datetimeFigureOut">
              <a:rPr kumimoji="1" lang="ja-JP" altLang="en-US" smtClean="0"/>
              <a:t>2023/3/31</a:t>
            </a:fld>
            <a:endParaRPr kumimoji="1" lang="ja-JP" alt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F7AB3D42-19FB-4F9B-9E6B-396935DB45B9}" type="slidenum">
              <a:rPr kumimoji="1" lang="ja-JP" altLang="en-US" smtClean="0"/>
              <a:t>‹#›</a:t>
            </a:fld>
            <a:endParaRPr kumimoji="1" lang="ja-JP" altLang="en-US"/>
          </a:p>
        </p:txBody>
      </p:sp>
    </p:spTree>
    <p:extLst>
      <p:ext uri="{BB962C8B-B14F-4D97-AF65-F5344CB8AC3E}">
        <p14:creationId xmlns:p14="http://schemas.microsoft.com/office/powerpoint/2010/main" val="292239126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12" Type="http://schemas.openxmlformats.org/officeDocument/2006/relationships/image" Target="../media/image25.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11" Type="http://schemas.openxmlformats.org/officeDocument/2006/relationships/image" Target="../media/image24.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G"/><Relationship Id="rId1" Type="http://schemas.openxmlformats.org/officeDocument/2006/relationships/slideLayout" Target="../slideLayouts/slideLayout2.xml"/><Relationship Id="rId4" Type="http://schemas.openxmlformats.org/officeDocument/2006/relationships/image" Target="../media/image2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35.png"/><Relationship Id="rId3" Type="http://schemas.openxmlformats.org/officeDocument/2006/relationships/image" Target="../media/image30.png"/><Relationship Id="rId7" Type="http://schemas.openxmlformats.org/officeDocument/2006/relationships/image" Target="../media/image34.jpg"/><Relationship Id="rId2" Type="http://schemas.openxmlformats.org/officeDocument/2006/relationships/image" Target="../media/image29.png"/><Relationship Id="rId1" Type="http://schemas.openxmlformats.org/officeDocument/2006/relationships/slideLayout" Target="../slideLayouts/slideLayout2.xml"/><Relationship Id="rId6" Type="http://schemas.openxmlformats.org/officeDocument/2006/relationships/image" Target="../media/image33.png"/><Relationship Id="rId11" Type="http://schemas.openxmlformats.org/officeDocument/2006/relationships/image" Target="../media/image38.png"/><Relationship Id="rId5" Type="http://schemas.openxmlformats.org/officeDocument/2006/relationships/image" Target="../media/image32.png"/><Relationship Id="rId10" Type="http://schemas.openxmlformats.org/officeDocument/2006/relationships/image" Target="../media/image37.png"/><Relationship Id="rId4" Type="http://schemas.openxmlformats.org/officeDocument/2006/relationships/image" Target="../media/image31.png"/><Relationship Id="rId9" Type="http://schemas.openxmlformats.org/officeDocument/2006/relationships/image" Target="../media/image36.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正方形/長方形 6">
            <a:extLst>
              <a:ext uri="{FF2B5EF4-FFF2-40B4-BE49-F238E27FC236}">
                <a16:creationId xmlns:a16="http://schemas.microsoft.com/office/drawing/2014/main" id="{E172F105-3798-4340-AFCC-820068EE1A3B}"/>
              </a:ext>
            </a:extLst>
          </p:cNvPr>
          <p:cNvSpPr/>
          <p:nvPr/>
        </p:nvSpPr>
        <p:spPr>
          <a:xfrm>
            <a:off x="0" y="-1867"/>
            <a:ext cx="6858000" cy="990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4687F420-9B1B-4315-A68D-94DF2C867495}"/>
              </a:ext>
            </a:extLst>
          </p:cNvPr>
          <p:cNvSpPr/>
          <p:nvPr/>
        </p:nvSpPr>
        <p:spPr>
          <a:xfrm>
            <a:off x="3411120" y="-1867"/>
            <a:ext cx="874069" cy="9905999"/>
          </a:xfrm>
          <a:prstGeom prst="rect">
            <a:avLst/>
          </a:prstGeom>
          <a:gradFill flip="none" rotWithShape="1">
            <a:gsLst>
              <a:gs pos="100000">
                <a:schemeClr val="bg2">
                  <a:lumMod val="25000"/>
                </a:schemeClr>
              </a:gs>
              <a:gs pos="0">
                <a:schemeClr val="tx1">
                  <a:lumMod val="75000"/>
                  <a:lumOff val="25000"/>
                </a:schemeClr>
              </a:gs>
            </a:gsLst>
            <a:lin ang="18900000" scaled="1"/>
            <a:tileRect/>
          </a:gra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8775CF80-7119-4F4E-B648-3E58CD8F135D}"/>
              </a:ext>
            </a:extLst>
          </p:cNvPr>
          <p:cNvSpPr/>
          <p:nvPr/>
        </p:nvSpPr>
        <p:spPr>
          <a:xfrm>
            <a:off x="2554931" y="-1868"/>
            <a:ext cx="874069" cy="9905999"/>
          </a:xfrm>
          <a:prstGeom prst="rect">
            <a:avLst/>
          </a:prstGeom>
          <a:gradFill flip="none" rotWithShape="1">
            <a:gsLst>
              <a:gs pos="100000">
                <a:schemeClr val="bg2">
                  <a:lumMod val="10000"/>
                </a:schemeClr>
              </a:gs>
              <a:gs pos="0">
                <a:schemeClr val="tx1">
                  <a:lumMod val="75000"/>
                  <a:lumOff val="25000"/>
                </a:schemeClr>
              </a:gs>
            </a:gsLst>
            <a:lin ang="18900000" scaled="1"/>
            <a:tileRect/>
          </a:gra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22D8782A-BA2D-42D8-94D9-A2002F96E18D}"/>
              </a:ext>
            </a:extLst>
          </p:cNvPr>
          <p:cNvSpPr/>
          <p:nvPr/>
        </p:nvSpPr>
        <p:spPr>
          <a:xfrm>
            <a:off x="1140967" y="2401715"/>
            <a:ext cx="4576065" cy="4988105"/>
          </a:xfrm>
          <a:prstGeom prst="ellipse">
            <a:avLst/>
          </a:prstGeom>
          <a:solidFill>
            <a:schemeClr val="bg1">
              <a:alpha val="1000"/>
            </a:schemeClr>
          </a:solidFill>
          <a:ln w="50800">
            <a:noFill/>
          </a:ln>
          <a:effectLst>
            <a:glow rad="1905000">
              <a:schemeClr val="bg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7258C713-AC67-4B09-A1BC-071C85EAE58B}"/>
              </a:ext>
            </a:extLst>
          </p:cNvPr>
          <p:cNvSpPr/>
          <p:nvPr/>
        </p:nvSpPr>
        <p:spPr>
          <a:xfrm>
            <a:off x="3567531" y="3713747"/>
            <a:ext cx="1251623" cy="2478506"/>
          </a:xfrm>
          <a:prstGeom prst="rect">
            <a:avLst/>
          </a:prstGeom>
          <a:gradFill>
            <a:gsLst>
              <a:gs pos="100000">
                <a:schemeClr val="tx1">
                  <a:lumMod val="75000"/>
                  <a:lumOff val="25000"/>
                </a:schemeClr>
              </a:gs>
              <a:gs pos="0">
                <a:schemeClr val="tx1">
                  <a:lumMod val="95000"/>
                  <a:lumOff val="5000"/>
                </a:schemeClr>
              </a:gs>
            </a:gsLst>
            <a:lin ang="18900000" scaled="1"/>
          </a:gradFill>
          <a:ln w="508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正方形/長方形 12">
            <a:extLst>
              <a:ext uri="{FF2B5EF4-FFF2-40B4-BE49-F238E27FC236}">
                <a16:creationId xmlns:a16="http://schemas.microsoft.com/office/drawing/2014/main" id="{4FC7418C-36CB-42FE-8B09-9DAA5E0C1A0B}"/>
              </a:ext>
            </a:extLst>
          </p:cNvPr>
          <p:cNvSpPr/>
          <p:nvPr/>
        </p:nvSpPr>
        <p:spPr>
          <a:xfrm>
            <a:off x="1978770" y="3711878"/>
            <a:ext cx="1251623" cy="2478506"/>
          </a:xfrm>
          <a:prstGeom prst="rect">
            <a:avLst/>
          </a:prstGeom>
          <a:gradFill>
            <a:gsLst>
              <a:gs pos="100000">
                <a:schemeClr val="tx1">
                  <a:lumMod val="75000"/>
                  <a:lumOff val="25000"/>
                </a:schemeClr>
              </a:gs>
              <a:gs pos="0">
                <a:schemeClr val="tx1">
                  <a:lumMod val="95000"/>
                  <a:lumOff val="5000"/>
                </a:schemeClr>
              </a:gs>
            </a:gsLst>
            <a:lin ang="18900000" scaled="1"/>
          </a:gradFill>
          <a:ln w="508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61186B4A-2674-4A9A-A638-EDF5E25DF9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5476" y="2612278"/>
            <a:ext cx="2570562" cy="4566978"/>
          </a:xfrm>
          <a:prstGeom prst="rect">
            <a:avLst/>
          </a:prstGeom>
        </p:spPr>
      </p:pic>
      <p:sp>
        <p:nvSpPr>
          <p:cNvPr id="2" name="正方形/長方形 1">
            <a:extLst>
              <a:ext uri="{FF2B5EF4-FFF2-40B4-BE49-F238E27FC236}">
                <a16:creationId xmlns:a16="http://schemas.microsoft.com/office/drawing/2014/main" id="{D3950AC7-3477-4B6F-AB97-E3D08C2B9A9E}"/>
              </a:ext>
            </a:extLst>
          </p:cNvPr>
          <p:cNvSpPr/>
          <p:nvPr/>
        </p:nvSpPr>
        <p:spPr>
          <a:xfrm>
            <a:off x="-8133" y="-3740"/>
            <a:ext cx="6858000" cy="1206019"/>
          </a:xfrm>
          <a:prstGeom prst="rect">
            <a:avLst/>
          </a:prstGeom>
          <a:solidFill>
            <a:schemeClr val="tx1"/>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8" name="図 7">
            <a:extLst>
              <a:ext uri="{FF2B5EF4-FFF2-40B4-BE49-F238E27FC236}">
                <a16:creationId xmlns:a16="http://schemas.microsoft.com/office/drawing/2014/main" id="{94A38B39-0988-4FAF-92D9-EC6D6E8CEC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4345" y="8587388"/>
            <a:ext cx="2402398" cy="1503342"/>
          </a:xfrm>
          <a:prstGeom prst="rect">
            <a:avLst/>
          </a:prstGeom>
          <a:effectLst/>
        </p:spPr>
      </p:pic>
      <p:sp>
        <p:nvSpPr>
          <p:cNvPr id="3" name="テキスト ボックス 2">
            <a:extLst>
              <a:ext uri="{FF2B5EF4-FFF2-40B4-BE49-F238E27FC236}">
                <a16:creationId xmlns:a16="http://schemas.microsoft.com/office/drawing/2014/main" id="{171F73E9-F601-479D-86BE-86C3E1662AF0}"/>
              </a:ext>
            </a:extLst>
          </p:cNvPr>
          <p:cNvSpPr txBox="1"/>
          <p:nvPr/>
        </p:nvSpPr>
        <p:spPr>
          <a:xfrm>
            <a:off x="445167" y="96467"/>
            <a:ext cx="5967663" cy="369332"/>
          </a:xfrm>
          <a:prstGeom prst="rect">
            <a:avLst/>
          </a:prstGeom>
          <a:noFill/>
        </p:spPr>
        <p:txBody>
          <a:bodyPr wrap="square" rtlCol="0">
            <a:spAutoFit/>
          </a:bodyPr>
          <a:lstStyle/>
          <a:p>
            <a:pPr algn="ctr"/>
            <a:r>
              <a:rPr kumimoji="1" lang="ja-JP" altLang="en-US" dirty="0">
                <a:solidFill>
                  <a:schemeClr val="bg1"/>
                </a:solidFill>
                <a:latin typeface="BIZ UD明朝 Medium" panose="02020500000000000000" pitchFamily="17" charset="-128"/>
                <a:ea typeface="BIZ UD明朝 Medium" panose="02020500000000000000" pitchFamily="17" charset="-128"/>
              </a:rPr>
              <a:t>２０２２年度　ゲームスペシャリスト学科１年</a:t>
            </a:r>
          </a:p>
        </p:txBody>
      </p:sp>
      <p:sp>
        <p:nvSpPr>
          <p:cNvPr id="15" name="テキスト ボックス 14">
            <a:extLst>
              <a:ext uri="{FF2B5EF4-FFF2-40B4-BE49-F238E27FC236}">
                <a16:creationId xmlns:a16="http://schemas.microsoft.com/office/drawing/2014/main" id="{5DC127D9-86B8-4247-A112-E30D07C525D2}"/>
              </a:ext>
            </a:extLst>
          </p:cNvPr>
          <p:cNvSpPr txBox="1"/>
          <p:nvPr/>
        </p:nvSpPr>
        <p:spPr>
          <a:xfrm>
            <a:off x="1140967" y="510873"/>
            <a:ext cx="4375439" cy="646331"/>
          </a:xfrm>
          <a:prstGeom prst="rect">
            <a:avLst/>
          </a:prstGeom>
          <a:noFill/>
        </p:spPr>
        <p:txBody>
          <a:bodyPr wrap="square" rtlCol="0">
            <a:spAutoFit/>
          </a:bodyPr>
          <a:lstStyle/>
          <a:p>
            <a:r>
              <a:rPr kumimoji="1" lang="ja-JP" altLang="en-US" dirty="0">
                <a:solidFill>
                  <a:schemeClr val="bg1"/>
                </a:solidFill>
                <a:latin typeface="BIZ UD明朝 Medium" panose="02020500000000000000" pitchFamily="17" charset="-128"/>
                <a:ea typeface="BIZ UD明朝 Medium" panose="02020500000000000000" pitchFamily="17" charset="-128"/>
              </a:rPr>
              <a:t>制作者：坂本翔唯　早川友貴　堀川萩大　</a:t>
            </a:r>
            <a:endParaRPr kumimoji="1" lang="en-US" altLang="ja-JP" dirty="0">
              <a:solidFill>
                <a:schemeClr val="bg1"/>
              </a:solidFill>
              <a:latin typeface="BIZ UD明朝 Medium" panose="02020500000000000000" pitchFamily="17" charset="-128"/>
              <a:ea typeface="BIZ UD明朝 Medium" panose="02020500000000000000" pitchFamily="17" charset="-128"/>
            </a:endParaRPr>
          </a:p>
          <a:p>
            <a:r>
              <a:rPr kumimoji="1" lang="ja-JP" altLang="en-US" dirty="0">
                <a:solidFill>
                  <a:schemeClr val="bg1"/>
                </a:solidFill>
                <a:latin typeface="BIZ UD明朝 Medium" panose="02020500000000000000" pitchFamily="17" charset="-128"/>
                <a:ea typeface="BIZ UD明朝 Medium" panose="02020500000000000000" pitchFamily="17" charset="-128"/>
              </a:rPr>
              <a:t>　　　　　　小笠原彪　丹野竜之介</a:t>
            </a:r>
          </a:p>
        </p:txBody>
      </p:sp>
    </p:spTree>
    <p:extLst>
      <p:ext uri="{BB962C8B-B14F-4D97-AF65-F5344CB8AC3E}">
        <p14:creationId xmlns:p14="http://schemas.microsoft.com/office/powerpoint/2010/main" val="1659030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a:extLst>
              <a:ext uri="{FF2B5EF4-FFF2-40B4-BE49-F238E27FC236}">
                <a16:creationId xmlns:a16="http://schemas.microsoft.com/office/drawing/2014/main" id="{0AD4567A-D4F1-4EE8-9705-2E3C2334EDF1}"/>
              </a:ext>
            </a:extLst>
          </p:cNvPr>
          <p:cNvSpPr/>
          <p:nvPr/>
        </p:nvSpPr>
        <p:spPr>
          <a:xfrm>
            <a:off x="0" y="-1867"/>
            <a:ext cx="6858000" cy="9906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テキスト ボックス 1">
            <a:extLst>
              <a:ext uri="{FF2B5EF4-FFF2-40B4-BE49-F238E27FC236}">
                <a16:creationId xmlns:a16="http://schemas.microsoft.com/office/drawing/2014/main" id="{2E9C7A95-A8CB-4FB6-A94B-0695B36E1F8E}"/>
              </a:ext>
            </a:extLst>
          </p:cNvPr>
          <p:cNvSpPr txBox="1"/>
          <p:nvPr/>
        </p:nvSpPr>
        <p:spPr>
          <a:xfrm>
            <a:off x="1801780" y="182724"/>
            <a:ext cx="2954655" cy="923330"/>
          </a:xfrm>
          <a:prstGeom prst="rect">
            <a:avLst/>
          </a:prstGeom>
          <a:noFill/>
        </p:spPr>
        <p:txBody>
          <a:bodyPr wrap="none" rtlCol="0">
            <a:spAutoFit/>
          </a:bodyPr>
          <a:lstStyle/>
          <a:p>
            <a:r>
              <a:rPr kumimoji="1" lang="ja-JP" altLang="en-US" sz="5400" b="1" dirty="0">
                <a:ln>
                  <a:solidFill>
                    <a:sysClr val="windowText" lastClr="000000"/>
                  </a:solidFill>
                </a:ln>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制作過程</a:t>
            </a:r>
          </a:p>
        </p:txBody>
      </p:sp>
      <p:grpSp>
        <p:nvGrpSpPr>
          <p:cNvPr id="12" name="グループ化 11">
            <a:extLst>
              <a:ext uri="{FF2B5EF4-FFF2-40B4-BE49-F238E27FC236}">
                <a16:creationId xmlns:a16="http://schemas.microsoft.com/office/drawing/2014/main" id="{5366BDE7-252A-4D35-A265-116806C8C8F7}"/>
              </a:ext>
            </a:extLst>
          </p:cNvPr>
          <p:cNvGrpSpPr/>
          <p:nvPr/>
        </p:nvGrpSpPr>
        <p:grpSpPr>
          <a:xfrm>
            <a:off x="37873" y="1578395"/>
            <a:ext cx="6517568" cy="3151877"/>
            <a:chOff x="37873" y="898525"/>
            <a:chExt cx="6517568" cy="3151877"/>
          </a:xfrm>
        </p:grpSpPr>
        <p:sp>
          <p:nvSpPr>
            <p:cNvPr id="27" name="正方形/長方形 26">
              <a:extLst>
                <a:ext uri="{FF2B5EF4-FFF2-40B4-BE49-F238E27FC236}">
                  <a16:creationId xmlns:a16="http://schemas.microsoft.com/office/drawing/2014/main" id="{7FF34134-8DF9-4FF3-B64A-129765E9804D}"/>
                </a:ext>
              </a:extLst>
            </p:cNvPr>
            <p:cNvSpPr/>
            <p:nvPr/>
          </p:nvSpPr>
          <p:spPr>
            <a:xfrm>
              <a:off x="302559" y="1563654"/>
              <a:ext cx="6252882" cy="2486748"/>
            </a:xfrm>
            <a:prstGeom prst="rect">
              <a:avLst/>
            </a:prstGeom>
            <a:solidFill>
              <a:schemeClr val="tx1"/>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a:extLst>
                <a:ext uri="{FF2B5EF4-FFF2-40B4-BE49-F238E27FC236}">
                  <a16:creationId xmlns:a16="http://schemas.microsoft.com/office/drawing/2014/main" id="{46CB5F39-9C83-4E90-9961-56489B72A790}"/>
                </a:ext>
              </a:extLst>
            </p:cNvPr>
            <p:cNvSpPr txBox="1"/>
            <p:nvPr/>
          </p:nvSpPr>
          <p:spPr>
            <a:xfrm>
              <a:off x="37873" y="898525"/>
              <a:ext cx="1107996" cy="646331"/>
            </a:xfrm>
            <a:prstGeom prst="rect">
              <a:avLst/>
            </a:prstGeom>
            <a:noFill/>
            <a:effectLst>
              <a:glow rad="63500">
                <a:srgbClr val="FF0000">
                  <a:alpha val="40000"/>
                </a:srgbClr>
              </a:glow>
            </a:effectLst>
          </p:spPr>
          <p:txBody>
            <a:bodyPr wrap="none" rtlCol="0">
              <a:spAutoFit/>
            </a:bodyPr>
            <a:lstStyle/>
            <a:p>
              <a:r>
                <a:rPr kumimoji="1" lang="ja-JP" altLang="en-US" sz="3600" b="1" dirty="0">
                  <a:ln>
                    <a:solidFill>
                      <a:sysClr val="windowText" lastClr="000000"/>
                    </a:solidFill>
                  </a:ln>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１月</a:t>
              </a:r>
            </a:p>
          </p:txBody>
        </p:sp>
        <p:sp>
          <p:nvSpPr>
            <p:cNvPr id="18" name="テキスト ボックス 17">
              <a:extLst>
                <a:ext uri="{FF2B5EF4-FFF2-40B4-BE49-F238E27FC236}">
                  <a16:creationId xmlns:a16="http://schemas.microsoft.com/office/drawing/2014/main" id="{866CCFCF-3D72-4101-A874-A7CF40FC82F9}"/>
                </a:ext>
              </a:extLst>
            </p:cNvPr>
            <p:cNvSpPr txBox="1"/>
            <p:nvPr/>
          </p:nvSpPr>
          <p:spPr>
            <a:xfrm>
              <a:off x="359344" y="1705724"/>
              <a:ext cx="3057247" cy="523220"/>
            </a:xfrm>
            <a:prstGeom prst="rect">
              <a:avLst/>
            </a:prstGeom>
            <a:noFill/>
          </p:spPr>
          <p:txBody>
            <a:bodyPr wrap="none" rtlCol="0">
              <a:spAutoFit/>
            </a:bodyPr>
            <a:lstStyle/>
            <a:p>
              <a:r>
                <a:rPr kumimoji="1" lang="ja-JP" altLang="en-US"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・チームロゴ作成</a:t>
              </a:r>
              <a:endParaRPr kumimoji="1" lang="en-US" altLang="ja-JP"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endParaRPr>
            </a:p>
          </p:txBody>
        </p:sp>
        <p:sp>
          <p:nvSpPr>
            <p:cNvPr id="8" name="テキスト ボックス 7">
              <a:extLst>
                <a:ext uri="{FF2B5EF4-FFF2-40B4-BE49-F238E27FC236}">
                  <a16:creationId xmlns:a16="http://schemas.microsoft.com/office/drawing/2014/main" id="{B358A16A-07B3-4472-BB29-B5CB3C0E8F62}"/>
                </a:ext>
              </a:extLst>
            </p:cNvPr>
            <p:cNvSpPr txBox="1"/>
            <p:nvPr/>
          </p:nvSpPr>
          <p:spPr>
            <a:xfrm>
              <a:off x="359344" y="2515574"/>
              <a:ext cx="4134465" cy="523220"/>
            </a:xfrm>
            <a:prstGeom prst="rect">
              <a:avLst/>
            </a:prstGeom>
            <a:noFill/>
          </p:spPr>
          <p:txBody>
            <a:bodyPr wrap="none" rtlCol="0">
              <a:spAutoFit/>
            </a:bodyPr>
            <a:lstStyle/>
            <a:p>
              <a:r>
                <a:rPr kumimoji="1" lang="ja-JP" altLang="en-US"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・ワンシート企画書作成</a:t>
              </a:r>
            </a:p>
          </p:txBody>
        </p:sp>
        <p:sp>
          <p:nvSpPr>
            <p:cNvPr id="24" name="テキスト ボックス 23">
              <a:extLst>
                <a:ext uri="{FF2B5EF4-FFF2-40B4-BE49-F238E27FC236}">
                  <a16:creationId xmlns:a16="http://schemas.microsoft.com/office/drawing/2014/main" id="{14C64DD9-6FDC-495E-A9C7-4547A61A4857}"/>
                </a:ext>
              </a:extLst>
            </p:cNvPr>
            <p:cNvSpPr txBox="1"/>
            <p:nvPr/>
          </p:nvSpPr>
          <p:spPr>
            <a:xfrm>
              <a:off x="359345" y="3325874"/>
              <a:ext cx="2339102" cy="523220"/>
            </a:xfrm>
            <a:prstGeom prst="rect">
              <a:avLst/>
            </a:prstGeom>
            <a:noFill/>
          </p:spPr>
          <p:txBody>
            <a:bodyPr wrap="none" rtlCol="0">
              <a:spAutoFit/>
            </a:bodyPr>
            <a:lstStyle/>
            <a:p>
              <a:r>
                <a:rPr kumimoji="1" lang="ja-JP" altLang="en-US"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・企画書作成</a:t>
              </a:r>
            </a:p>
          </p:txBody>
        </p:sp>
        <p:cxnSp>
          <p:nvCxnSpPr>
            <p:cNvPr id="32" name="直線コネクタ 31">
              <a:extLst>
                <a:ext uri="{FF2B5EF4-FFF2-40B4-BE49-F238E27FC236}">
                  <a16:creationId xmlns:a16="http://schemas.microsoft.com/office/drawing/2014/main" id="{65024544-8339-48C1-87F3-D8930B189DAD}"/>
                </a:ext>
              </a:extLst>
            </p:cNvPr>
            <p:cNvCxnSpPr/>
            <p:nvPr/>
          </p:nvCxnSpPr>
          <p:spPr>
            <a:xfrm>
              <a:off x="495410" y="2207983"/>
              <a:ext cx="556739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直線コネクタ 43">
              <a:extLst>
                <a:ext uri="{FF2B5EF4-FFF2-40B4-BE49-F238E27FC236}">
                  <a16:creationId xmlns:a16="http://schemas.microsoft.com/office/drawing/2014/main" id="{422DFEEF-C4CF-4E95-8DBD-F00AC2A0D8F3}"/>
                </a:ext>
              </a:extLst>
            </p:cNvPr>
            <p:cNvCxnSpPr/>
            <p:nvPr/>
          </p:nvCxnSpPr>
          <p:spPr>
            <a:xfrm>
              <a:off x="495414" y="3038794"/>
              <a:ext cx="556739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5" name="直線コネクタ 44">
              <a:extLst>
                <a:ext uri="{FF2B5EF4-FFF2-40B4-BE49-F238E27FC236}">
                  <a16:creationId xmlns:a16="http://schemas.microsoft.com/office/drawing/2014/main" id="{EE5AB912-BEB0-4236-A442-F251011A0743}"/>
                </a:ext>
              </a:extLst>
            </p:cNvPr>
            <p:cNvCxnSpPr/>
            <p:nvPr/>
          </p:nvCxnSpPr>
          <p:spPr>
            <a:xfrm>
              <a:off x="495413" y="3849094"/>
              <a:ext cx="556739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1" name="グループ化 10">
            <a:extLst>
              <a:ext uri="{FF2B5EF4-FFF2-40B4-BE49-F238E27FC236}">
                <a16:creationId xmlns:a16="http://schemas.microsoft.com/office/drawing/2014/main" id="{8B5F4659-3805-4036-A326-F80E7ECCDB93}"/>
              </a:ext>
            </a:extLst>
          </p:cNvPr>
          <p:cNvGrpSpPr/>
          <p:nvPr/>
        </p:nvGrpSpPr>
        <p:grpSpPr>
          <a:xfrm>
            <a:off x="37873" y="4730273"/>
            <a:ext cx="6517568" cy="2622805"/>
            <a:chOff x="37873" y="4342766"/>
            <a:chExt cx="6517568" cy="2622805"/>
          </a:xfrm>
        </p:grpSpPr>
        <p:sp>
          <p:nvSpPr>
            <p:cNvPr id="40" name="正方形/長方形 39">
              <a:extLst>
                <a:ext uri="{FF2B5EF4-FFF2-40B4-BE49-F238E27FC236}">
                  <a16:creationId xmlns:a16="http://schemas.microsoft.com/office/drawing/2014/main" id="{C302B74C-884E-4084-9C02-C1E03897EFEC}"/>
                </a:ext>
              </a:extLst>
            </p:cNvPr>
            <p:cNvSpPr/>
            <p:nvPr/>
          </p:nvSpPr>
          <p:spPr>
            <a:xfrm>
              <a:off x="302559" y="4973517"/>
              <a:ext cx="6252882" cy="1992054"/>
            </a:xfrm>
            <a:prstGeom prst="rect">
              <a:avLst/>
            </a:prstGeom>
            <a:solidFill>
              <a:schemeClr val="tx1"/>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4CE5BD71-42E4-4E8D-B66F-B55F6411B9FD}"/>
                </a:ext>
              </a:extLst>
            </p:cNvPr>
            <p:cNvSpPr txBox="1"/>
            <p:nvPr/>
          </p:nvSpPr>
          <p:spPr>
            <a:xfrm>
              <a:off x="37873" y="4342766"/>
              <a:ext cx="1107996" cy="646331"/>
            </a:xfrm>
            <a:prstGeom prst="rect">
              <a:avLst/>
            </a:prstGeom>
            <a:noFill/>
          </p:spPr>
          <p:txBody>
            <a:bodyPr wrap="none" rtlCol="0">
              <a:spAutoFit/>
            </a:bodyPr>
            <a:lstStyle/>
            <a:p>
              <a:r>
                <a:rPr kumimoji="1" lang="ja-JP" altLang="en-US" sz="3600" b="1" dirty="0">
                  <a:ln>
                    <a:solidFill>
                      <a:sysClr val="windowText" lastClr="000000"/>
                    </a:solidFill>
                  </a:ln>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２月</a:t>
              </a:r>
            </a:p>
          </p:txBody>
        </p:sp>
        <p:sp>
          <p:nvSpPr>
            <p:cNvPr id="6" name="テキスト ボックス 5">
              <a:extLst>
                <a:ext uri="{FF2B5EF4-FFF2-40B4-BE49-F238E27FC236}">
                  <a16:creationId xmlns:a16="http://schemas.microsoft.com/office/drawing/2014/main" id="{823B7F39-6627-4CB2-9D66-8F5C1F1AFA9C}"/>
                </a:ext>
              </a:extLst>
            </p:cNvPr>
            <p:cNvSpPr txBox="1"/>
            <p:nvPr/>
          </p:nvSpPr>
          <p:spPr>
            <a:xfrm>
              <a:off x="495410" y="5228903"/>
              <a:ext cx="1980029" cy="523220"/>
            </a:xfrm>
            <a:prstGeom prst="rect">
              <a:avLst/>
            </a:prstGeom>
            <a:noFill/>
          </p:spPr>
          <p:txBody>
            <a:bodyPr wrap="none" rtlCol="0">
              <a:spAutoFit/>
            </a:bodyPr>
            <a:lstStyle/>
            <a:p>
              <a:r>
                <a:rPr kumimoji="1" lang="ja-JP" altLang="en-US"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a:t>
              </a:r>
              <a:r>
                <a:rPr kumimoji="1" lang="en-US" altLang="ja-JP"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α</a:t>
              </a:r>
              <a:r>
                <a:rPr kumimoji="1" lang="ja-JP" altLang="en-US"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版提出</a:t>
              </a:r>
            </a:p>
          </p:txBody>
        </p:sp>
        <p:sp>
          <p:nvSpPr>
            <p:cNvPr id="20" name="テキスト ボックス 19">
              <a:extLst>
                <a:ext uri="{FF2B5EF4-FFF2-40B4-BE49-F238E27FC236}">
                  <a16:creationId xmlns:a16="http://schemas.microsoft.com/office/drawing/2014/main" id="{32037ADD-B303-4B9B-A558-FFBCA43D25BE}"/>
                </a:ext>
              </a:extLst>
            </p:cNvPr>
            <p:cNvSpPr txBox="1"/>
            <p:nvPr/>
          </p:nvSpPr>
          <p:spPr>
            <a:xfrm>
              <a:off x="482096" y="6180742"/>
              <a:ext cx="1980029" cy="523220"/>
            </a:xfrm>
            <a:prstGeom prst="rect">
              <a:avLst/>
            </a:prstGeom>
            <a:noFill/>
          </p:spPr>
          <p:txBody>
            <a:bodyPr wrap="none" rtlCol="0">
              <a:spAutoFit/>
            </a:bodyPr>
            <a:lstStyle/>
            <a:p>
              <a:r>
                <a:rPr kumimoji="1" lang="ja-JP" altLang="en-US"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a:t>
              </a:r>
              <a:r>
                <a:rPr kumimoji="1" lang="en-US" altLang="ja-JP"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β</a:t>
              </a:r>
              <a:r>
                <a:rPr kumimoji="1" lang="ja-JP" altLang="en-US"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版提出</a:t>
              </a:r>
            </a:p>
          </p:txBody>
        </p:sp>
        <p:cxnSp>
          <p:nvCxnSpPr>
            <p:cNvPr id="46" name="直線コネクタ 45">
              <a:extLst>
                <a:ext uri="{FF2B5EF4-FFF2-40B4-BE49-F238E27FC236}">
                  <a16:creationId xmlns:a16="http://schemas.microsoft.com/office/drawing/2014/main" id="{2C67A0D3-2E28-4F4B-8394-E523593983A6}"/>
                </a:ext>
              </a:extLst>
            </p:cNvPr>
            <p:cNvCxnSpPr/>
            <p:nvPr/>
          </p:nvCxnSpPr>
          <p:spPr>
            <a:xfrm>
              <a:off x="495412" y="5752123"/>
              <a:ext cx="556739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7" name="直線コネクタ 46">
              <a:extLst>
                <a:ext uri="{FF2B5EF4-FFF2-40B4-BE49-F238E27FC236}">
                  <a16:creationId xmlns:a16="http://schemas.microsoft.com/office/drawing/2014/main" id="{9D07A351-AA31-4B69-AFB8-99AEDCBF1984}"/>
                </a:ext>
              </a:extLst>
            </p:cNvPr>
            <p:cNvCxnSpPr/>
            <p:nvPr/>
          </p:nvCxnSpPr>
          <p:spPr>
            <a:xfrm>
              <a:off x="495412" y="6732926"/>
              <a:ext cx="556739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 name="グループ化 9">
            <a:extLst>
              <a:ext uri="{FF2B5EF4-FFF2-40B4-BE49-F238E27FC236}">
                <a16:creationId xmlns:a16="http://schemas.microsoft.com/office/drawing/2014/main" id="{FA59287F-EE7D-4636-8AAE-A4CBE736A26F}"/>
              </a:ext>
            </a:extLst>
          </p:cNvPr>
          <p:cNvGrpSpPr/>
          <p:nvPr/>
        </p:nvGrpSpPr>
        <p:grpSpPr>
          <a:xfrm>
            <a:off x="20324" y="7347065"/>
            <a:ext cx="6517568" cy="2466756"/>
            <a:chOff x="37873" y="7097846"/>
            <a:chExt cx="6517568" cy="2466756"/>
          </a:xfrm>
        </p:grpSpPr>
        <p:sp>
          <p:nvSpPr>
            <p:cNvPr id="41" name="正方形/長方形 40">
              <a:extLst>
                <a:ext uri="{FF2B5EF4-FFF2-40B4-BE49-F238E27FC236}">
                  <a16:creationId xmlns:a16="http://schemas.microsoft.com/office/drawing/2014/main" id="{8D2ADDD3-3524-4776-B1AA-930DDF43A22A}"/>
                </a:ext>
              </a:extLst>
            </p:cNvPr>
            <p:cNvSpPr/>
            <p:nvPr/>
          </p:nvSpPr>
          <p:spPr>
            <a:xfrm>
              <a:off x="302559" y="7713729"/>
              <a:ext cx="6252882" cy="1850873"/>
            </a:xfrm>
            <a:prstGeom prst="rect">
              <a:avLst/>
            </a:prstGeom>
            <a:solidFill>
              <a:schemeClr val="tx1"/>
            </a:solid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36545207-3EE5-428A-9252-502F36E5C6FB}"/>
                </a:ext>
              </a:extLst>
            </p:cNvPr>
            <p:cNvSpPr txBox="1"/>
            <p:nvPr/>
          </p:nvSpPr>
          <p:spPr>
            <a:xfrm>
              <a:off x="37873" y="7097846"/>
              <a:ext cx="1107996" cy="646331"/>
            </a:xfrm>
            <a:prstGeom prst="rect">
              <a:avLst/>
            </a:prstGeom>
            <a:noFill/>
            <a:effectLst>
              <a:glow rad="63500">
                <a:srgbClr val="FF0000">
                  <a:alpha val="40000"/>
                </a:srgbClr>
              </a:glow>
            </a:effectLst>
          </p:spPr>
          <p:txBody>
            <a:bodyPr wrap="none" rtlCol="0">
              <a:spAutoFit/>
            </a:bodyPr>
            <a:lstStyle/>
            <a:p>
              <a:r>
                <a:rPr kumimoji="1" lang="ja-JP" altLang="en-US" sz="3600" b="1" dirty="0">
                  <a:ln>
                    <a:solidFill>
                      <a:sysClr val="windowText" lastClr="000000"/>
                    </a:solidFill>
                  </a:ln>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３月</a:t>
              </a:r>
            </a:p>
          </p:txBody>
        </p:sp>
        <p:sp>
          <p:nvSpPr>
            <p:cNvPr id="7" name="テキスト ボックス 6">
              <a:extLst>
                <a:ext uri="{FF2B5EF4-FFF2-40B4-BE49-F238E27FC236}">
                  <a16:creationId xmlns:a16="http://schemas.microsoft.com/office/drawing/2014/main" id="{329A6603-4D0D-4AC4-BD7F-D1A1F2B02B04}"/>
                </a:ext>
              </a:extLst>
            </p:cNvPr>
            <p:cNvSpPr txBox="1"/>
            <p:nvPr/>
          </p:nvSpPr>
          <p:spPr>
            <a:xfrm>
              <a:off x="482096" y="7958261"/>
              <a:ext cx="3057247" cy="523220"/>
            </a:xfrm>
            <a:prstGeom prst="rect">
              <a:avLst/>
            </a:prstGeom>
            <a:noFill/>
          </p:spPr>
          <p:txBody>
            <a:bodyPr wrap="none" rtlCol="0">
              <a:spAutoFit/>
            </a:bodyPr>
            <a:lstStyle/>
            <a:p>
              <a:r>
                <a:rPr kumimoji="1" lang="ja-JP" altLang="en-US"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・マスター版提出</a:t>
              </a:r>
            </a:p>
          </p:txBody>
        </p:sp>
        <p:sp>
          <p:nvSpPr>
            <p:cNvPr id="22" name="テキスト ボックス 21">
              <a:extLst>
                <a:ext uri="{FF2B5EF4-FFF2-40B4-BE49-F238E27FC236}">
                  <a16:creationId xmlns:a16="http://schemas.microsoft.com/office/drawing/2014/main" id="{A4C5B71D-F8C7-4B62-AE35-F04FBB88C243}"/>
                </a:ext>
              </a:extLst>
            </p:cNvPr>
            <p:cNvSpPr txBox="1"/>
            <p:nvPr/>
          </p:nvSpPr>
          <p:spPr>
            <a:xfrm>
              <a:off x="482096" y="8838058"/>
              <a:ext cx="2339102" cy="523220"/>
            </a:xfrm>
            <a:prstGeom prst="rect">
              <a:avLst/>
            </a:prstGeom>
            <a:noFill/>
          </p:spPr>
          <p:txBody>
            <a:bodyPr wrap="none" rtlCol="0">
              <a:spAutoFit/>
            </a:bodyPr>
            <a:lstStyle/>
            <a:p>
              <a:r>
                <a:rPr kumimoji="1" lang="ja-JP" altLang="en-US" sz="2800" b="1" dirty="0">
                  <a:ln>
                    <a:solidFill>
                      <a:sysClr val="windowText" lastClr="000000"/>
                    </a:solidFill>
                  </a:ln>
                  <a:solidFill>
                    <a:schemeClr val="bg1"/>
                  </a:solidFill>
                  <a:latin typeface="BIZ UD明朝 Medium" panose="02020500000000000000" pitchFamily="17" charset="-128"/>
                  <a:ea typeface="BIZ UD明朝 Medium" panose="02020500000000000000" pitchFamily="17" charset="-128"/>
                </a:rPr>
                <a:t>・作品発表会</a:t>
              </a:r>
            </a:p>
          </p:txBody>
        </p:sp>
        <p:cxnSp>
          <p:nvCxnSpPr>
            <p:cNvPr id="48" name="直線コネクタ 47">
              <a:extLst>
                <a:ext uri="{FF2B5EF4-FFF2-40B4-BE49-F238E27FC236}">
                  <a16:creationId xmlns:a16="http://schemas.microsoft.com/office/drawing/2014/main" id="{9312D444-6F97-472A-AA23-EAF9D53B4544}"/>
                </a:ext>
              </a:extLst>
            </p:cNvPr>
            <p:cNvCxnSpPr/>
            <p:nvPr/>
          </p:nvCxnSpPr>
          <p:spPr>
            <a:xfrm>
              <a:off x="495411" y="8492335"/>
              <a:ext cx="556739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直線コネクタ 48">
              <a:extLst>
                <a:ext uri="{FF2B5EF4-FFF2-40B4-BE49-F238E27FC236}">
                  <a16:creationId xmlns:a16="http://schemas.microsoft.com/office/drawing/2014/main" id="{A936ACB0-3085-4AF8-9E52-4E33AB3597F4}"/>
                </a:ext>
              </a:extLst>
            </p:cNvPr>
            <p:cNvCxnSpPr/>
            <p:nvPr/>
          </p:nvCxnSpPr>
          <p:spPr>
            <a:xfrm>
              <a:off x="495411" y="9373515"/>
              <a:ext cx="556739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26964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正方形/長方形 35">
            <a:extLst>
              <a:ext uri="{FF2B5EF4-FFF2-40B4-BE49-F238E27FC236}">
                <a16:creationId xmlns:a16="http://schemas.microsoft.com/office/drawing/2014/main" id="{8EB6038C-7D36-41A5-A22F-C6CDDD2932FA}"/>
              </a:ext>
            </a:extLst>
          </p:cNvPr>
          <p:cNvSpPr/>
          <p:nvPr/>
        </p:nvSpPr>
        <p:spPr>
          <a:xfrm>
            <a:off x="0" y="0"/>
            <a:ext cx="6858000" cy="9906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5" name="正方形/長方形 74">
            <a:extLst>
              <a:ext uri="{FF2B5EF4-FFF2-40B4-BE49-F238E27FC236}">
                <a16:creationId xmlns:a16="http://schemas.microsoft.com/office/drawing/2014/main" id="{4D11B469-80E9-45A9-A7C6-1C4252CF7A83}"/>
              </a:ext>
            </a:extLst>
          </p:cNvPr>
          <p:cNvSpPr/>
          <p:nvPr/>
        </p:nvSpPr>
        <p:spPr>
          <a:xfrm>
            <a:off x="42997" y="6491428"/>
            <a:ext cx="6744620" cy="3319989"/>
          </a:xfrm>
          <a:prstGeom prst="rect">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1" name="正方形/長方形 70">
            <a:extLst>
              <a:ext uri="{FF2B5EF4-FFF2-40B4-BE49-F238E27FC236}">
                <a16:creationId xmlns:a16="http://schemas.microsoft.com/office/drawing/2014/main" id="{2E553B1B-E789-47BE-8727-741DA240D449}"/>
              </a:ext>
            </a:extLst>
          </p:cNvPr>
          <p:cNvSpPr/>
          <p:nvPr/>
        </p:nvSpPr>
        <p:spPr>
          <a:xfrm>
            <a:off x="3871811" y="1579324"/>
            <a:ext cx="2822281" cy="1860231"/>
          </a:xfrm>
          <a:prstGeom prst="rect">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98A8A15A-FC6A-4697-8F1D-EB70A4C58C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2116" y="7218316"/>
            <a:ext cx="2671501" cy="1620665"/>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sp>
        <p:nvSpPr>
          <p:cNvPr id="14" name="テキスト ボックス 13">
            <a:extLst>
              <a:ext uri="{FF2B5EF4-FFF2-40B4-BE49-F238E27FC236}">
                <a16:creationId xmlns:a16="http://schemas.microsoft.com/office/drawing/2014/main" id="{7D10A3A1-9680-4E6B-B805-08CAA67F6058}"/>
              </a:ext>
            </a:extLst>
          </p:cNvPr>
          <p:cNvSpPr txBox="1"/>
          <p:nvPr/>
        </p:nvSpPr>
        <p:spPr>
          <a:xfrm>
            <a:off x="2862384" y="6791535"/>
            <a:ext cx="3862695" cy="400110"/>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フォグとライトで暗闇を演出</a:t>
            </a:r>
          </a:p>
        </p:txBody>
      </p:sp>
      <p:grpSp>
        <p:nvGrpSpPr>
          <p:cNvPr id="2" name="グループ化 1">
            <a:extLst>
              <a:ext uri="{FF2B5EF4-FFF2-40B4-BE49-F238E27FC236}">
                <a16:creationId xmlns:a16="http://schemas.microsoft.com/office/drawing/2014/main" id="{7699F5EA-AE13-49BC-96A6-9EE9C65550DD}"/>
              </a:ext>
            </a:extLst>
          </p:cNvPr>
          <p:cNvGrpSpPr/>
          <p:nvPr/>
        </p:nvGrpSpPr>
        <p:grpSpPr>
          <a:xfrm>
            <a:off x="23397" y="5792232"/>
            <a:ext cx="5671655" cy="646331"/>
            <a:chOff x="23848" y="5478851"/>
            <a:chExt cx="5671655" cy="646331"/>
          </a:xfrm>
        </p:grpSpPr>
        <p:cxnSp>
          <p:nvCxnSpPr>
            <p:cNvPr id="15" name="直線コネクタ 14">
              <a:extLst>
                <a:ext uri="{FF2B5EF4-FFF2-40B4-BE49-F238E27FC236}">
                  <a16:creationId xmlns:a16="http://schemas.microsoft.com/office/drawing/2014/main" id="{03696789-AAD6-485E-A8B2-942CCC4EAB0D}"/>
                </a:ext>
              </a:extLst>
            </p:cNvPr>
            <p:cNvCxnSpPr>
              <a:cxnSpLocks/>
            </p:cNvCxnSpPr>
            <p:nvPr/>
          </p:nvCxnSpPr>
          <p:spPr>
            <a:xfrm>
              <a:off x="128106" y="6107612"/>
              <a:ext cx="5567397" cy="0"/>
            </a:xfrm>
            <a:prstGeom prst="line">
              <a:avLst/>
            </a:prstGeom>
            <a:ln w="25400">
              <a:solidFill>
                <a:schemeClr val="bg1"/>
              </a:solidFill>
            </a:ln>
            <a:effectLst>
              <a:glow rad="63500">
                <a:srgbClr val="FF0000">
                  <a:alpha val="40000"/>
                </a:srgbClr>
              </a:glow>
            </a:effectLst>
          </p:spPr>
          <p:style>
            <a:lnRef idx="1">
              <a:schemeClr val="accent1"/>
            </a:lnRef>
            <a:fillRef idx="0">
              <a:schemeClr val="accent1"/>
            </a:fillRef>
            <a:effectRef idx="0">
              <a:schemeClr val="accent1"/>
            </a:effectRef>
            <a:fontRef idx="minor">
              <a:schemeClr val="tx1"/>
            </a:fontRef>
          </p:style>
        </p:cxnSp>
        <p:sp>
          <p:nvSpPr>
            <p:cNvPr id="5" name="テキスト ボックス 4">
              <a:extLst>
                <a:ext uri="{FF2B5EF4-FFF2-40B4-BE49-F238E27FC236}">
                  <a16:creationId xmlns:a16="http://schemas.microsoft.com/office/drawing/2014/main" id="{880C7C59-31DA-4B1C-9583-BAF7C623C5E4}"/>
                </a:ext>
              </a:extLst>
            </p:cNvPr>
            <p:cNvSpPr txBox="1"/>
            <p:nvPr/>
          </p:nvSpPr>
          <p:spPr>
            <a:xfrm>
              <a:off x="23848" y="5478851"/>
              <a:ext cx="4031873" cy="646331"/>
            </a:xfrm>
            <a:prstGeom prst="rect">
              <a:avLst/>
            </a:prstGeom>
            <a:noFill/>
          </p:spPr>
          <p:txBody>
            <a:bodyPr wrap="none" rtlCol="0">
              <a:spAutoFit/>
            </a:bodyPr>
            <a:lstStyle/>
            <a:p>
              <a:r>
                <a:rPr kumimoji="1" lang="en-US" altLang="ja-JP" sz="36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α</a:t>
              </a:r>
              <a:r>
                <a:rPr kumimoji="1" lang="ja-JP" altLang="en-US" sz="36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版　</a:t>
              </a:r>
              <a:r>
                <a:rPr kumimoji="1" lang="ja-JP" altLang="en-US" sz="24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～２月１０日〆～</a:t>
              </a:r>
            </a:p>
          </p:txBody>
        </p:sp>
      </p:grpSp>
      <p:pic>
        <p:nvPicPr>
          <p:cNvPr id="18" name="図 17">
            <a:extLst>
              <a:ext uri="{FF2B5EF4-FFF2-40B4-BE49-F238E27FC236}">
                <a16:creationId xmlns:a16="http://schemas.microsoft.com/office/drawing/2014/main" id="{61D93B31-84B8-48F3-B905-E942FE0203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937" y="7210206"/>
            <a:ext cx="2583546" cy="1625586"/>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sp>
        <p:nvSpPr>
          <p:cNvPr id="19" name="テキスト ボックス 18">
            <a:extLst>
              <a:ext uri="{FF2B5EF4-FFF2-40B4-BE49-F238E27FC236}">
                <a16:creationId xmlns:a16="http://schemas.microsoft.com/office/drawing/2014/main" id="{4A5CB6C7-2325-47FD-8943-7D9399D1854E}"/>
              </a:ext>
            </a:extLst>
          </p:cNvPr>
          <p:cNvSpPr txBox="1"/>
          <p:nvPr/>
        </p:nvSpPr>
        <p:spPr>
          <a:xfrm>
            <a:off x="132921" y="6785932"/>
            <a:ext cx="2569554" cy="400110"/>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タイトル画面を作成</a:t>
            </a:r>
          </a:p>
        </p:txBody>
      </p:sp>
      <p:sp>
        <p:nvSpPr>
          <p:cNvPr id="37" name="テキスト ボックス 36">
            <a:extLst>
              <a:ext uri="{FF2B5EF4-FFF2-40B4-BE49-F238E27FC236}">
                <a16:creationId xmlns:a16="http://schemas.microsoft.com/office/drawing/2014/main" id="{A768BD40-1C46-4E32-87BB-EC81EA24A9B2}"/>
              </a:ext>
            </a:extLst>
          </p:cNvPr>
          <p:cNvSpPr txBox="1"/>
          <p:nvPr/>
        </p:nvSpPr>
        <p:spPr>
          <a:xfrm>
            <a:off x="33296" y="94583"/>
            <a:ext cx="6340197" cy="646331"/>
          </a:xfrm>
          <a:prstGeom prst="rect">
            <a:avLst/>
          </a:prstGeom>
          <a:noFill/>
          <a:ln>
            <a:noFill/>
          </a:ln>
        </p:spPr>
        <p:txBody>
          <a:bodyPr wrap="none" rtlCol="0">
            <a:spAutoFit/>
          </a:bodyPr>
          <a:lstStyle/>
          <a:p>
            <a:r>
              <a:rPr kumimoji="1" lang="ja-JP" altLang="en-US" sz="36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プロトタイプ版　</a:t>
            </a:r>
            <a:r>
              <a:rPr kumimoji="1" lang="ja-JP" altLang="en-US" sz="24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～１月２７日〆～</a:t>
            </a:r>
          </a:p>
        </p:txBody>
      </p:sp>
      <p:cxnSp>
        <p:nvCxnSpPr>
          <p:cNvPr id="38" name="直線コネクタ 37">
            <a:extLst>
              <a:ext uri="{FF2B5EF4-FFF2-40B4-BE49-F238E27FC236}">
                <a16:creationId xmlns:a16="http://schemas.microsoft.com/office/drawing/2014/main" id="{D5B4E255-CD75-4562-A3F5-B513C6F33915}"/>
              </a:ext>
            </a:extLst>
          </p:cNvPr>
          <p:cNvCxnSpPr/>
          <p:nvPr/>
        </p:nvCxnSpPr>
        <p:spPr>
          <a:xfrm>
            <a:off x="184525" y="655277"/>
            <a:ext cx="5567397" cy="0"/>
          </a:xfrm>
          <a:prstGeom prst="line">
            <a:avLst/>
          </a:prstGeom>
          <a:ln w="25400">
            <a:solidFill>
              <a:schemeClr val="bg1"/>
            </a:solidFill>
          </a:ln>
          <a:effectLst>
            <a:glow rad="63500">
              <a:srgbClr val="FF0000">
                <a:alpha val="40000"/>
              </a:srgbClr>
            </a:glow>
          </a:effectLst>
        </p:spPr>
        <p:style>
          <a:lnRef idx="1">
            <a:schemeClr val="accent1"/>
          </a:lnRef>
          <a:fillRef idx="0">
            <a:schemeClr val="accent1"/>
          </a:fillRef>
          <a:effectRef idx="0">
            <a:schemeClr val="accent1"/>
          </a:effectRef>
          <a:fontRef idx="minor">
            <a:schemeClr val="tx1"/>
          </a:fontRef>
        </p:style>
      </p:cxnSp>
      <p:pic>
        <p:nvPicPr>
          <p:cNvPr id="40" name="図 39">
            <a:extLst>
              <a:ext uri="{FF2B5EF4-FFF2-40B4-BE49-F238E27FC236}">
                <a16:creationId xmlns:a16="http://schemas.microsoft.com/office/drawing/2014/main" id="{EA048AB4-6ECC-447A-857B-E4CEBF90DCAC}"/>
              </a:ext>
            </a:extLst>
          </p:cNvPr>
          <p:cNvPicPr>
            <a:picLocks noChangeAspect="1"/>
          </p:cNvPicPr>
          <p:nvPr/>
        </p:nvPicPr>
        <p:blipFill>
          <a:blip r:embed="rId4"/>
          <a:stretch>
            <a:fillRect/>
          </a:stretch>
        </p:blipFill>
        <p:spPr>
          <a:xfrm>
            <a:off x="4774579" y="2002433"/>
            <a:ext cx="1041654" cy="1341561"/>
          </a:xfrm>
          <a:prstGeom prst="rect">
            <a:avLst/>
          </a:prstGeom>
          <a:solidFill>
            <a:srgbClr val="FFFFFF">
              <a:shade val="85000"/>
            </a:srgbClr>
          </a:solidFill>
          <a:ln w="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1" name="テキスト ボックス 40">
            <a:extLst>
              <a:ext uri="{FF2B5EF4-FFF2-40B4-BE49-F238E27FC236}">
                <a16:creationId xmlns:a16="http://schemas.microsoft.com/office/drawing/2014/main" id="{FEC44A7E-8A38-4C4B-BDD4-D0DAB319FEE1}"/>
              </a:ext>
            </a:extLst>
          </p:cNvPr>
          <p:cNvSpPr txBox="1"/>
          <p:nvPr/>
        </p:nvSpPr>
        <p:spPr>
          <a:xfrm>
            <a:off x="4010629" y="1586770"/>
            <a:ext cx="2569554" cy="400110"/>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ワンシート企画書</a:t>
            </a:r>
          </a:p>
        </p:txBody>
      </p:sp>
      <p:sp>
        <p:nvSpPr>
          <p:cNvPr id="64" name="テキスト ボックス 63">
            <a:extLst>
              <a:ext uri="{FF2B5EF4-FFF2-40B4-BE49-F238E27FC236}">
                <a16:creationId xmlns:a16="http://schemas.microsoft.com/office/drawing/2014/main" id="{03EDA589-3DB3-49AE-9C8B-97D8BD893B7E}"/>
              </a:ext>
            </a:extLst>
          </p:cNvPr>
          <p:cNvSpPr txBox="1"/>
          <p:nvPr/>
        </p:nvSpPr>
        <p:spPr>
          <a:xfrm>
            <a:off x="558720" y="6404165"/>
            <a:ext cx="5506275" cy="461665"/>
          </a:xfrm>
          <a:prstGeom prst="rect">
            <a:avLst/>
          </a:prstGeom>
          <a:noFill/>
        </p:spPr>
        <p:txBody>
          <a:bodyPr wrap="square" rtlCol="0">
            <a:spAutoFit/>
          </a:bodyPr>
          <a:lstStyle/>
          <a:p>
            <a:pPr algn="ctr"/>
            <a:r>
              <a:rPr kumimoji="1" lang="ja-JP" altLang="en-US" sz="2400" b="1" u="sng" dirty="0">
                <a:highlight>
                  <a:srgbClr val="FFFF00"/>
                </a:highlight>
                <a:latin typeface="BIZ UD明朝 Medium" panose="02020500000000000000" pitchFamily="17" charset="-128"/>
                <a:ea typeface="BIZ UD明朝 Medium" panose="02020500000000000000" pitchFamily="17" charset="-128"/>
              </a:rPr>
              <a:t>画面遷移やエディットを追加</a:t>
            </a:r>
          </a:p>
        </p:txBody>
      </p:sp>
      <p:grpSp>
        <p:nvGrpSpPr>
          <p:cNvPr id="6" name="グループ化 5">
            <a:extLst>
              <a:ext uri="{FF2B5EF4-FFF2-40B4-BE49-F238E27FC236}">
                <a16:creationId xmlns:a16="http://schemas.microsoft.com/office/drawing/2014/main" id="{45AFD520-8956-4998-A7BF-0DAAA624B66E}"/>
              </a:ext>
            </a:extLst>
          </p:cNvPr>
          <p:cNvGrpSpPr/>
          <p:nvPr/>
        </p:nvGrpSpPr>
        <p:grpSpPr>
          <a:xfrm>
            <a:off x="-140631" y="732976"/>
            <a:ext cx="3956632" cy="2021352"/>
            <a:chOff x="-115101" y="742495"/>
            <a:chExt cx="3956632" cy="2021352"/>
          </a:xfrm>
        </p:grpSpPr>
        <p:sp>
          <p:nvSpPr>
            <p:cNvPr id="72" name="正方形/長方形 71">
              <a:extLst>
                <a:ext uri="{FF2B5EF4-FFF2-40B4-BE49-F238E27FC236}">
                  <a16:creationId xmlns:a16="http://schemas.microsoft.com/office/drawing/2014/main" id="{83BAA65C-EAA4-42E3-B97B-50C9B79C511D}"/>
                </a:ext>
              </a:extLst>
            </p:cNvPr>
            <p:cNvSpPr/>
            <p:nvPr/>
          </p:nvSpPr>
          <p:spPr>
            <a:xfrm>
              <a:off x="125446" y="742495"/>
              <a:ext cx="3716085" cy="2021352"/>
            </a:xfrm>
            <a:prstGeom prst="rect">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7" name="テキスト ボックス 56">
              <a:extLst>
                <a:ext uri="{FF2B5EF4-FFF2-40B4-BE49-F238E27FC236}">
                  <a16:creationId xmlns:a16="http://schemas.microsoft.com/office/drawing/2014/main" id="{1684D2F2-9546-4C61-B247-B0A0322A2E3D}"/>
                </a:ext>
              </a:extLst>
            </p:cNvPr>
            <p:cNvSpPr txBox="1"/>
            <p:nvPr/>
          </p:nvSpPr>
          <p:spPr>
            <a:xfrm>
              <a:off x="-115101" y="759498"/>
              <a:ext cx="1346686" cy="400110"/>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企画書</a:t>
              </a:r>
            </a:p>
          </p:txBody>
        </p:sp>
        <p:pic>
          <p:nvPicPr>
            <p:cNvPr id="50" name="図 49">
              <a:extLst>
                <a:ext uri="{FF2B5EF4-FFF2-40B4-BE49-F238E27FC236}">
                  <a16:creationId xmlns:a16="http://schemas.microsoft.com/office/drawing/2014/main" id="{10894EFA-F8EB-42B4-96F6-FF419650B3D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68290" y="836480"/>
              <a:ext cx="2015142" cy="1194840"/>
            </a:xfrm>
            <a:prstGeom prst="rect">
              <a:avLst/>
            </a:prstGeom>
            <a:solidFill>
              <a:srgbClr val="FFFFFF">
                <a:shade val="85000"/>
              </a:srgbClr>
            </a:solidFill>
            <a:ln w="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2" name="図 51">
              <a:extLst>
                <a:ext uri="{FF2B5EF4-FFF2-40B4-BE49-F238E27FC236}">
                  <a16:creationId xmlns:a16="http://schemas.microsoft.com/office/drawing/2014/main" id="{C46A2AA1-C47A-44BB-A289-A1855C6B0C2A}"/>
                </a:ext>
              </a:extLst>
            </p:cNvPr>
            <p:cNvPicPr>
              <a:picLocks noChangeAspect="1"/>
            </p:cNvPicPr>
            <p:nvPr/>
          </p:nvPicPr>
          <p:blipFill rotWithShape="1">
            <a:blip r:embed="rId6">
              <a:extLst>
                <a:ext uri="{28A0092B-C50C-407E-A947-70E740481C1C}">
                  <a14:useLocalDpi xmlns:a14="http://schemas.microsoft.com/office/drawing/2010/main" val="0"/>
                </a:ext>
              </a:extLst>
            </a:blip>
            <a:srcRect r="31188"/>
            <a:stretch/>
          </p:blipFill>
          <p:spPr>
            <a:xfrm>
              <a:off x="1311540" y="1045150"/>
              <a:ext cx="1493624" cy="1204567"/>
            </a:xfrm>
            <a:prstGeom prst="rect">
              <a:avLst/>
            </a:prstGeom>
            <a:solidFill>
              <a:srgbClr val="FFFFFF">
                <a:shade val="85000"/>
              </a:srgbClr>
            </a:solidFill>
            <a:ln w="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8" name="図 47">
              <a:extLst>
                <a:ext uri="{FF2B5EF4-FFF2-40B4-BE49-F238E27FC236}">
                  <a16:creationId xmlns:a16="http://schemas.microsoft.com/office/drawing/2014/main" id="{E66817AB-54A3-4642-AEBD-7C9169E2896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1627" y="1261781"/>
              <a:ext cx="1654910" cy="1060383"/>
            </a:xfrm>
            <a:prstGeom prst="rect">
              <a:avLst/>
            </a:prstGeom>
            <a:solidFill>
              <a:srgbClr val="FFFFFF">
                <a:shade val="85000"/>
              </a:srgbClr>
            </a:solidFill>
            <a:ln w="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4" name="図 43">
              <a:extLst>
                <a:ext uri="{FF2B5EF4-FFF2-40B4-BE49-F238E27FC236}">
                  <a16:creationId xmlns:a16="http://schemas.microsoft.com/office/drawing/2014/main" id="{185FFDAE-7A28-40FE-9FF5-33C53283475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4047" y="1598789"/>
              <a:ext cx="1849106" cy="1034465"/>
            </a:xfrm>
            <a:prstGeom prst="rect">
              <a:avLst/>
            </a:prstGeom>
            <a:solidFill>
              <a:srgbClr val="FFFFFF">
                <a:shade val="85000"/>
              </a:srgbClr>
            </a:solidFill>
            <a:ln w="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grpSp>
        <p:nvGrpSpPr>
          <p:cNvPr id="4" name="グループ化 3">
            <a:extLst>
              <a:ext uri="{FF2B5EF4-FFF2-40B4-BE49-F238E27FC236}">
                <a16:creationId xmlns:a16="http://schemas.microsoft.com/office/drawing/2014/main" id="{D9DBF6E5-B473-438B-BD06-BFBF0388BAD5}"/>
              </a:ext>
            </a:extLst>
          </p:cNvPr>
          <p:cNvGrpSpPr/>
          <p:nvPr/>
        </p:nvGrpSpPr>
        <p:grpSpPr>
          <a:xfrm>
            <a:off x="-239786" y="3496796"/>
            <a:ext cx="3426717" cy="1616677"/>
            <a:chOff x="-208161" y="4004947"/>
            <a:chExt cx="3426717" cy="1616677"/>
          </a:xfrm>
        </p:grpSpPr>
        <p:sp>
          <p:nvSpPr>
            <p:cNvPr id="73" name="正方形/長方形 72">
              <a:extLst>
                <a:ext uri="{FF2B5EF4-FFF2-40B4-BE49-F238E27FC236}">
                  <a16:creationId xmlns:a16="http://schemas.microsoft.com/office/drawing/2014/main" id="{BF1805F8-F9AA-46C9-A9CC-4D99EC035115}"/>
                </a:ext>
              </a:extLst>
            </p:cNvPr>
            <p:cNvSpPr/>
            <p:nvPr/>
          </p:nvSpPr>
          <p:spPr>
            <a:xfrm>
              <a:off x="125445" y="4004947"/>
              <a:ext cx="3093111" cy="1570388"/>
            </a:xfrm>
            <a:prstGeom prst="rect">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2" name="テキスト ボックス 61">
              <a:extLst>
                <a:ext uri="{FF2B5EF4-FFF2-40B4-BE49-F238E27FC236}">
                  <a16:creationId xmlns:a16="http://schemas.microsoft.com/office/drawing/2014/main" id="{13ED8C2F-AAC2-4984-A2BE-4D67CF30A7E7}"/>
                </a:ext>
              </a:extLst>
            </p:cNvPr>
            <p:cNvSpPr txBox="1"/>
            <p:nvPr/>
          </p:nvSpPr>
          <p:spPr>
            <a:xfrm>
              <a:off x="-208161" y="5221514"/>
              <a:ext cx="2624786" cy="400110"/>
            </a:xfrm>
            <a:prstGeom prst="rect">
              <a:avLst/>
            </a:prstGeom>
            <a:noFill/>
          </p:spPr>
          <p:txBody>
            <a:bodyPr wrap="square" rtlCol="0">
              <a:spAutoFit/>
            </a:bodyPr>
            <a:lstStyle/>
            <a:p>
              <a:pPr algn="ctr"/>
              <a:r>
                <a:rPr kumimoji="1" lang="ja-JP" altLang="en-US" sz="2000" b="1" dirty="0">
                  <a:solidFill>
                    <a:schemeClr val="bg1"/>
                  </a:solidFill>
                </a:rPr>
                <a:t>ガントチャート</a:t>
              </a:r>
            </a:p>
          </p:txBody>
        </p:sp>
        <p:pic>
          <p:nvPicPr>
            <p:cNvPr id="59" name="図 58">
              <a:extLst>
                <a:ext uri="{FF2B5EF4-FFF2-40B4-BE49-F238E27FC236}">
                  <a16:creationId xmlns:a16="http://schemas.microsoft.com/office/drawing/2014/main" id="{A4A33DF1-4AB7-4EE6-8589-B1F5644CC01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2050" y="4066626"/>
              <a:ext cx="1639088" cy="1013939"/>
            </a:xfrm>
            <a:prstGeom prst="rect">
              <a:avLst/>
            </a:prstGeom>
            <a:solidFill>
              <a:srgbClr val="FFFFFF">
                <a:shade val="85000"/>
              </a:srgbClr>
            </a:solidFill>
            <a:ln w="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1" name="図 60">
              <a:extLst>
                <a:ext uri="{FF2B5EF4-FFF2-40B4-BE49-F238E27FC236}">
                  <a16:creationId xmlns:a16="http://schemas.microsoft.com/office/drawing/2014/main" id="{62B3EBDD-B252-4322-A116-B96472F44A4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94722" y="4261515"/>
              <a:ext cx="1545450" cy="958419"/>
            </a:xfrm>
            <a:prstGeom prst="rect">
              <a:avLst/>
            </a:prstGeom>
            <a:solidFill>
              <a:srgbClr val="FFFFFF">
                <a:shade val="85000"/>
              </a:srgbClr>
            </a:solidFill>
            <a:ln w="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grpSp>
        <p:nvGrpSpPr>
          <p:cNvPr id="3" name="グループ化 2">
            <a:extLst>
              <a:ext uri="{FF2B5EF4-FFF2-40B4-BE49-F238E27FC236}">
                <a16:creationId xmlns:a16="http://schemas.microsoft.com/office/drawing/2014/main" id="{4A926F0A-17A7-4792-A3F2-D97B92C29350}"/>
              </a:ext>
            </a:extLst>
          </p:cNvPr>
          <p:cNvGrpSpPr/>
          <p:nvPr/>
        </p:nvGrpSpPr>
        <p:grpSpPr>
          <a:xfrm>
            <a:off x="3062350" y="3495558"/>
            <a:ext cx="3655029" cy="1590378"/>
            <a:chOff x="3144487" y="4010308"/>
            <a:chExt cx="3655029" cy="1590378"/>
          </a:xfrm>
        </p:grpSpPr>
        <p:sp>
          <p:nvSpPr>
            <p:cNvPr id="74" name="正方形/長方形 73">
              <a:extLst>
                <a:ext uri="{FF2B5EF4-FFF2-40B4-BE49-F238E27FC236}">
                  <a16:creationId xmlns:a16="http://schemas.microsoft.com/office/drawing/2014/main" id="{AC3EF13E-1676-4B79-80ED-18433D724622}"/>
                </a:ext>
              </a:extLst>
            </p:cNvPr>
            <p:cNvSpPr/>
            <p:nvPr/>
          </p:nvSpPr>
          <p:spPr>
            <a:xfrm>
              <a:off x="3344001" y="4010308"/>
              <a:ext cx="3455515" cy="1570388"/>
            </a:xfrm>
            <a:prstGeom prst="rect">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66" name="図 65">
              <a:extLst>
                <a:ext uri="{FF2B5EF4-FFF2-40B4-BE49-F238E27FC236}">
                  <a16:creationId xmlns:a16="http://schemas.microsoft.com/office/drawing/2014/main" id="{663435B0-8769-44C8-A888-CB3411B5440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805672" y="4118074"/>
              <a:ext cx="1323104" cy="1054586"/>
            </a:xfrm>
            <a:prstGeom prst="rect">
              <a:avLst/>
            </a:prstGeom>
            <a:solidFill>
              <a:srgbClr val="FFFFFF">
                <a:shade val="85000"/>
              </a:srgbClr>
            </a:solidFill>
            <a:ln w="0" cap="sq">
              <a:solidFill>
                <a:schemeClr val="bg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0" name="図 69">
              <a:extLst>
                <a:ext uri="{FF2B5EF4-FFF2-40B4-BE49-F238E27FC236}">
                  <a16:creationId xmlns:a16="http://schemas.microsoft.com/office/drawing/2014/main" id="{FB1D58B9-8A92-4461-A987-848C11E36E43}"/>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078289" y="4481466"/>
              <a:ext cx="1546767" cy="1032637"/>
            </a:xfrm>
            <a:prstGeom prst="rect">
              <a:avLst/>
            </a:prstGeom>
            <a:solidFill>
              <a:srgbClr val="FFFFFF">
                <a:shade val="85000"/>
              </a:srgbClr>
            </a:solidFill>
            <a:ln w="0" cap="sq">
              <a:solidFill>
                <a:schemeClr val="bg1"/>
              </a:solidFill>
              <a:miter lim="800000"/>
            </a:ln>
            <a:effectLst/>
            <a:scene3d>
              <a:camera prst="orthographicFront"/>
              <a:lightRig rig="twoPt" dir="t">
                <a:rot lat="0" lon="0" rev="7200000"/>
              </a:lightRig>
            </a:scene3d>
            <a:sp3d>
              <a:bevelT w="25400" h="19050"/>
              <a:contourClr>
                <a:srgbClr val="FFFFFF"/>
              </a:contourClr>
            </a:sp3d>
          </p:spPr>
        </p:pic>
        <p:sp>
          <p:nvSpPr>
            <p:cNvPr id="63" name="テキスト ボックス 62">
              <a:extLst>
                <a:ext uri="{FF2B5EF4-FFF2-40B4-BE49-F238E27FC236}">
                  <a16:creationId xmlns:a16="http://schemas.microsoft.com/office/drawing/2014/main" id="{098F6F21-CC53-46AE-920C-692E23274995}"/>
                </a:ext>
              </a:extLst>
            </p:cNvPr>
            <p:cNvSpPr txBox="1"/>
            <p:nvPr/>
          </p:nvSpPr>
          <p:spPr>
            <a:xfrm>
              <a:off x="3144487" y="5200576"/>
              <a:ext cx="1346686" cy="400110"/>
            </a:xfrm>
            <a:prstGeom prst="rect">
              <a:avLst/>
            </a:prstGeom>
            <a:noFill/>
          </p:spPr>
          <p:txBody>
            <a:bodyPr wrap="square" rtlCol="0">
              <a:spAutoFit/>
            </a:bodyPr>
            <a:lstStyle/>
            <a:p>
              <a:pPr algn="ctr"/>
              <a:r>
                <a:rPr kumimoji="1" lang="ja-JP" altLang="en-US" sz="2000" b="1" dirty="0">
                  <a:solidFill>
                    <a:schemeClr val="bg1"/>
                  </a:solidFill>
                </a:rPr>
                <a:t>仕様書</a:t>
              </a:r>
            </a:p>
          </p:txBody>
        </p:sp>
      </p:grpSp>
      <p:sp>
        <p:nvSpPr>
          <p:cNvPr id="7" name="吹き出し: 角を丸めた四角形 6">
            <a:extLst>
              <a:ext uri="{FF2B5EF4-FFF2-40B4-BE49-F238E27FC236}">
                <a16:creationId xmlns:a16="http://schemas.microsoft.com/office/drawing/2014/main" id="{3518F940-7BA7-439D-95AB-CE37DE9EB4B2}"/>
              </a:ext>
            </a:extLst>
          </p:cNvPr>
          <p:cNvSpPr/>
          <p:nvPr/>
        </p:nvSpPr>
        <p:spPr>
          <a:xfrm>
            <a:off x="3859836" y="749668"/>
            <a:ext cx="2846232" cy="697542"/>
          </a:xfrm>
          <a:prstGeom prst="wedgeRoundRectCallout">
            <a:avLst>
              <a:gd name="adj1" fmla="val -8410"/>
              <a:gd name="adj2" fmla="val 75898"/>
              <a:gd name="adj3" fmla="val 16667"/>
            </a:avLst>
          </a:prstGeom>
          <a:solidFill>
            <a:schemeClr val="tx1"/>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テキスト ボックス 38">
            <a:extLst>
              <a:ext uri="{FF2B5EF4-FFF2-40B4-BE49-F238E27FC236}">
                <a16:creationId xmlns:a16="http://schemas.microsoft.com/office/drawing/2014/main" id="{AEC3EC35-E5A4-4886-BA1B-F487E46F7CFF}"/>
              </a:ext>
            </a:extLst>
          </p:cNvPr>
          <p:cNvSpPr txBox="1"/>
          <p:nvPr/>
        </p:nvSpPr>
        <p:spPr>
          <a:xfrm>
            <a:off x="3841200" y="787913"/>
            <a:ext cx="2864868" cy="584775"/>
          </a:xfrm>
          <a:prstGeom prst="rect">
            <a:avLst/>
          </a:prstGeom>
          <a:noFill/>
        </p:spPr>
        <p:txBody>
          <a:bodyPr wrap="square" rtlCol="0">
            <a:spAutoFit/>
          </a:bodyPr>
          <a:lstStyle/>
          <a:p>
            <a:pPr algn="ctr"/>
            <a:r>
              <a:rPr kumimoji="1" lang="ja-JP" altLang="en-US" sz="1600" b="1" u="sng" dirty="0">
                <a:solidFill>
                  <a:schemeClr val="bg1"/>
                </a:solidFill>
                <a:latin typeface="BIZ UD明朝 Medium" panose="02020500000000000000" pitchFamily="17" charset="-128"/>
                <a:ea typeface="BIZ UD明朝 Medium" panose="02020500000000000000" pitchFamily="17" charset="-128"/>
              </a:rPr>
              <a:t>面白さ</a:t>
            </a:r>
            <a:r>
              <a:rPr kumimoji="1" lang="ja-JP" altLang="en-US" sz="1600" b="1" dirty="0">
                <a:solidFill>
                  <a:schemeClr val="bg1"/>
                </a:solidFill>
                <a:latin typeface="BIZ UD明朝 Medium" panose="02020500000000000000" pitchFamily="17" charset="-128"/>
                <a:ea typeface="BIZ UD明朝 Medium" panose="02020500000000000000" pitchFamily="17" charset="-128"/>
              </a:rPr>
              <a:t>に直結するアイデアが浮かばず何度も修正をした</a:t>
            </a:r>
          </a:p>
        </p:txBody>
      </p:sp>
      <p:sp>
        <p:nvSpPr>
          <p:cNvPr id="42" name="吹き出し: 角を丸めた四角形 41">
            <a:extLst>
              <a:ext uri="{FF2B5EF4-FFF2-40B4-BE49-F238E27FC236}">
                <a16:creationId xmlns:a16="http://schemas.microsoft.com/office/drawing/2014/main" id="{2C31216D-6C78-45DD-A078-A5DC777B185A}"/>
              </a:ext>
            </a:extLst>
          </p:cNvPr>
          <p:cNvSpPr/>
          <p:nvPr/>
        </p:nvSpPr>
        <p:spPr>
          <a:xfrm>
            <a:off x="84275" y="2812139"/>
            <a:ext cx="3716085" cy="644626"/>
          </a:xfrm>
          <a:prstGeom prst="wedgeRoundRectCallout">
            <a:avLst>
              <a:gd name="adj1" fmla="val -8311"/>
              <a:gd name="adj2" fmla="val 70633"/>
              <a:gd name="adj3" fmla="val 16667"/>
            </a:avLst>
          </a:prstGeom>
          <a:solidFill>
            <a:schemeClr val="tx1"/>
          </a:solid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テキスト ボックス 42">
            <a:extLst>
              <a:ext uri="{FF2B5EF4-FFF2-40B4-BE49-F238E27FC236}">
                <a16:creationId xmlns:a16="http://schemas.microsoft.com/office/drawing/2014/main" id="{76269D73-DB3F-43B4-89FC-3D4C6C81058F}"/>
              </a:ext>
            </a:extLst>
          </p:cNvPr>
          <p:cNvSpPr txBox="1"/>
          <p:nvPr/>
        </p:nvSpPr>
        <p:spPr>
          <a:xfrm>
            <a:off x="-58519" y="2854780"/>
            <a:ext cx="3874520" cy="584775"/>
          </a:xfrm>
          <a:prstGeom prst="rect">
            <a:avLst/>
          </a:prstGeom>
          <a:noFill/>
        </p:spPr>
        <p:txBody>
          <a:bodyPr wrap="square" rtlCol="0">
            <a:spAutoFit/>
          </a:bodyPr>
          <a:lstStyle/>
          <a:p>
            <a:pPr algn="ctr"/>
            <a:r>
              <a:rPr kumimoji="1" lang="ja-JP" altLang="en-US" sz="1600" b="1" dirty="0">
                <a:solidFill>
                  <a:schemeClr val="bg1"/>
                </a:solidFill>
                <a:latin typeface="BIZ UD明朝 Medium" panose="02020500000000000000" pitchFamily="17" charset="-128"/>
                <a:ea typeface="BIZ UD明朝 Medium" panose="02020500000000000000" pitchFamily="17" charset="-128"/>
              </a:rPr>
              <a:t>必要なデータやモデルを書き出したり、「やることリスト」などを作成</a:t>
            </a:r>
          </a:p>
        </p:txBody>
      </p:sp>
      <p:sp>
        <p:nvSpPr>
          <p:cNvPr id="46" name="テキスト ボックス 45">
            <a:extLst>
              <a:ext uri="{FF2B5EF4-FFF2-40B4-BE49-F238E27FC236}">
                <a16:creationId xmlns:a16="http://schemas.microsoft.com/office/drawing/2014/main" id="{06354B87-009B-4CD8-B574-5E5A157EC77B}"/>
              </a:ext>
            </a:extLst>
          </p:cNvPr>
          <p:cNvSpPr txBox="1"/>
          <p:nvPr/>
        </p:nvSpPr>
        <p:spPr>
          <a:xfrm>
            <a:off x="178488" y="8970681"/>
            <a:ext cx="6335958" cy="707886"/>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仕事の割り振りは上手く出来たが、モデル不足によりマップの構成がうまくいかず進行が遅れていた。</a:t>
            </a:r>
          </a:p>
        </p:txBody>
      </p:sp>
      <p:sp>
        <p:nvSpPr>
          <p:cNvPr id="47" name="正方形/長方形 46">
            <a:extLst>
              <a:ext uri="{FF2B5EF4-FFF2-40B4-BE49-F238E27FC236}">
                <a16:creationId xmlns:a16="http://schemas.microsoft.com/office/drawing/2014/main" id="{7DE159A9-ADAB-48F6-B917-3B6137E62745}"/>
              </a:ext>
            </a:extLst>
          </p:cNvPr>
          <p:cNvSpPr/>
          <p:nvPr/>
        </p:nvSpPr>
        <p:spPr>
          <a:xfrm>
            <a:off x="116075" y="5127625"/>
            <a:ext cx="6622844" cy="715822"/>
          </a:xfrm>
          <a:prstGeom prst="rect">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9" name="テキスト ボックス 48">
            <a:extLst>
              <a:ext uri="{FF2B5EF4-FFF2-40B4-BE49-F238E27FC236}">
                <a16:creationId xmlns:a16="http://schemas.microsoft.com/office/drawing/2014/main" id="{9B528651-19E9-4CF3-9514-1E4E2EF07EEA}"/>
              </a:ext>
            </a:extLst>
          </p:cNvPr>
          <p:cNvSpPr txBox="1"/>
          <p:nvPr/>
        </p:nvSpPr>
        <p:spPr>
          <a:xfrm>
            <a:off x="125847" y="5120049"/>
            <a:ext cx="6583989" cy="707886"/>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仕事を「やることリスト」にまとめてから、メンバーの手が止まることがなく、非常にスムーズに進行した。</a:t>
            </a:r>
            <a:endParaRPr kumimoji="1" lang="en-US" altLang="ja-JP" sz="2000" b="1" dirty="0">
              <a:solidFill>
                <a:schemeClr val="bg1"/>
              </a:solidFill>
              <a:latin typeface="BIZ UD明朝 Medium" panose="02020500000000000000" pitchFamily="17" charset="-128"/>
              <a:ea typeface="BIZ UD明朝 Medium" panose="02020500000000000000" pitchFamily="17" charset="-128"/>
            </a:endParaRPr>
          </a:p>
        </p:txBody>
      </p:sp>
    </p:spTree>
    <p:extLst>
      <p:ext uri="{BB962C8B-B14F-4D97-AF65-F5344CB8AC3E}">
        <p14:creationId xmlns:p14="http://schemas.microsoft.com/office/powerpoint/2010/main" val="2433819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正方形/長方形 29">
            <a:extLst>
              <a:ext uri="{FF2B5EF4-FFF2-40B4-BE49-F238E27FC236}">
                <a16:creationId xmlns:a16="http://schemas.microsoft.com/office/drawing/2014/main" id="{0558CAE9-948C-4C9A-B565-D8456D1EFF72}"/>
              </a:ext>
            </a:extLst>
          </p:cNvPr>
          <p:cNvSpPr/>
          <p:nvPr/>
        </p:nvSpPr>
        <p:spPr>
          <a:xfrm>
            <a:off x="0" y="0"/>
            <a:ext cx="6858000" cy="9906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正方形/長方形 47">
            <a:extLst>
              <a:ext uri="{FF2B5EF4-FFF2-40B4-BE49-F238E27FC236}">
                <a16:creationId xmlns:a16="http://schemas.microsoft.com/office/drawing/2014/main" id="{A77BA1AA-48D8-496D-A48C-9B5576E826AA}"/>
              </a:ext>
            </a:extLst>
          </p:cNvPr>
          <p:cNvSpPr/>
          <p:nvPr/>
        </p:nvSpPr>
        <p:spPr>
          <a:xfrm>
            <a:off x="52020" y="7482678"/>
            <a:ext cx="6705351" cy="2256565"/>
          </a:xfrm>
          <a:prstGeom prst="rect">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4" name="正方形/長方形 13">
            <a:extLst>
              <a:ext uri="{FF2B5EF4-FFF2-40B4-BE49-F238E27FC236}">
                <a16:creationId xmlns:a16="http://schemas.microsoft.com/office/drawing/2014/main" id="{7CD62087-17C2-4F9A-A34F-E62002DA0CC5}"/>
              </a:ext>
            </a:extLst>
          </p:cNvPr>
          <p:cNvSpPr/>
          <p:nvPr/>
        </p:nvSpPr>
        <p:spPr>
          <a:xfrm>
            <a:off x="79499" y="661269"/>
            <a:ext cx="6699004" cy="3172682"/>
          </a:xfrm>
          <a:prstGeom prst="rect">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 name="テキスト ボックス 5">
            <a:extLst>
              <a:ext uri="{FF2B5EF4-FFF2-40B4-BE49-F238E27FC236}">
                <a16:creationId xmlns:a16="http://schemas.microsoft.com/office/drawing/2014/main" id="{4F479C5A-3E22-40B1-9747-E6EC900B8313}"/>
              </a:ext>
            </a:extLst>
          </p:cNvPr>
          <p:cNvSpPr txBox="1"/>
          <p:nvPr/>
        </p:nvSpPr>
        <p:spPr>
          <a:xfrm>
            <a:off x="-24302" y="-49301"/>
            <a:ext cx="4031873" cy="646331"/>
          </a:xfrm>
          <a:prstGeom prst="rect">
            <a:avLst/>
          </a:prstGeom>
          <a:noFill/>
          <a:effectLst>
            <a:glow rad="63500">
              <a:schemeClr val="accent1">
                <a:satMod val="175000"/>
                <a:alpha val="40000"/>
              </a:schemeClr>
            </a:glow>
          </a:effectLst>
        </p:spPr>
        <p:txBody>
          <a:bodyPr wrap="none" rtlCol="0">
            <a:spAutoFit/>
          </a:bodyPr>
          <a:lstStyle/>
          <a:p>
            <a:r>
              <a:rPr kumimoji="1" lang="en-US" altLang="ja-JP" sz="36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β</a:t>
            </a:r>
            <a:r>
              <a:rPr kumimoji="1" lang="ja-JP" altLang="en-US" sz="36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版　</a:t>
            </a:r>
            <a:r>
              <a:rPr kumimoji="1" lang="ja-JP" altLang="en-US" sz="24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～２月２４日〆～</a:t>
            </a:r>
          </a:p>
        </p:txBody>
      </p:sp>
      <p:cxnSp>
        <p:nvCxnSpPr>
          <p:cNvPr id="7" name="直線コネクタ 6">
            <a:extLst>
              <a:ext uri="{FF2B5EF4-FFF2-40B4-BE49-F238E27FC236}">
                <a16:creationId xmlns:a16="http://schemas.microsoft.com/office/drawing/2014/main" id="{DBE93B6C-CC78-4A1F-A22B-6A35FC1D20B0}"/>
              </a:ext>
            </a:extLst>
          </p:cNvPr>
          <p:cNvCxnSpPr/>
          <p:nvPr/>
        </p:nvCxnSpPr>
        <p:spPr>
          <a:xfrm>
            <a:off x="79499" y="597929"/>
            <a:ext cx="5567397" cy="0"/>
          </a:xfrm>
          <a:prstGeom prst="line">
            <a:avLst/>
          </a:prstGeom>
          <a:ln w="25400">
            <a:solidFill>
              <a:schemeClr val="bg1"/>
            </a:solidFill>
          </a:ln>
          <a:effectLst>
            <a:glow rad="63500">
              <a:srgbClr val="FF0000">
                <a:alpha val="40000"/>
              </a:srgbClr>
            </a:glow>
          </a:effectLst>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DCB27208-4F91-4FAE-BE96-0E03AB501F83}"/>
              </a:ext>
            </a:extLst>
          </p:cNvPr>
          <p:cNvSpPr txBox="1"/>
          <p:nvPr/>
        </p:nvSpPr>
        <p:spPr>
          <a:xfrm>
            <a:off x="722311" y="918369"/>
            <a:ext cx="2569554" cy="400110"/>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マップの完成</a:t>
            </a:r>
          </a:p>
        </p:txBody>
      </p:sp>
      <p:sp>
        <p:nvSpPr>
          <p:cNvPr id="11" name="テキスト ボックス 10">
            <a:extLst>
              <a:ext uri="{FF2B5EF4-FFF2-40B4-BE49-F238E27FC236}">
                <a16:creationId xmlns:a16="http://schemas.microsoft.com/office/drawing/2014/main" id="{2C0BF60A-09AA-4BCF-B21C-5FB8259C96C5}"/>
              </a:ext>
            </a:extLst>
          </p:cNvPr>
          <p:cNvSpPr txBox="1"/>
          <p:nvPr/>
        </p:nvSpPr>
        <p:spPr>
          <a:xfrm>
            <a:off x="-24302" y="3827970"/>
            <a:ext cx="5416868" cy="646331"/>
          </a:xfrm>
          <a:prstGeom prst="rect">
            <a:avLst/>
          </a:prstGeom>
          <a:noFill/>
        </p:spPr>
        <p:txBody>
          <a:bodyPr wrap="none" rtlCol="0">
            <a:spAutoFit/>
          </a:bodyPr>
          <a:lstStyle/>
          <a:p>
            <a:r>
              <a:rPr kumimoji="1" lang="ja-JP" altLang="en-US" sz="36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マスター版　</a:t>
            </a:r>
            <a:r>
              <a:rPr kumimoji="1" lang="ja-JP" altLang="en-US" sz="24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～３月１０日〆～</a:t>
            </a:r>
          </a:p>
        </p:txBody>
      </p:sp>
      <p:cxnSp>
        <p:nvCxnSpPr>
          <p:cNvPr id="12" name="直線コネクタ 11">
            <a:extLst>
              <a:ext uri="{FF2B5EF4-FFF2-40B4-BE49-F238E27FC236}">
                <a16:creationId xmlns:a16="http://schemas.microsoft.com/office/drawing/2014/main" id="{619659B6-C71E-4A85-BD61-2F3F7BAC96DB}"/>
              </a:ext>
            </a:extLst>
          </p:cNvPr>
          <p:cNvCxnSpPr>
            <a:cxnSpLocks/>
          </p:cNvCxnSpPr>
          <p:nvPr/>
        </p:nvCxnSpPr>
        <p:spPr>
          <a:xfrm>
            <a:off x="71034" y="4474301"/>
            <a:ext cx="5567397" cy="0"/>
          </a:xfrm>
          <a:prstGeom prst="line">
            <a:avLst/>
          </a:prstGeom>
          <a:ln w="25400">
            <a:solidFill>
              <a:schemeClr val="bg1"/>
            </a:solidFill>
          </a:ln>
          <a:effectLst>
            <a:glow rad="63500">
              <a:srgbClr val="FF0000">
                <a:alpha val="40000"/>
              </a:srgbClr>
            </a:glow>
          </a:effectLst>
        </p:spPr>
        <p:style>
          <a:lnRef idx="1">
            <a:schemeClr val="accent1"/>
          </a:lnRef>
          <a:fillRef idx="0">
            <a:schemeClr val="accent1"/>
          </a:fillRef>
          <a:effectRef idx="0">
            <a:schemeClr val="accent1"/>
          </a:effectRef>
          <a:fontRef idx="minor">
            <a:schemeClr val="tx1"/>
          </a:fontRef>
        </p:style>
      </p:cxnSp>
      <p:sp>
        <p:nvSpPr>
          <p:cNvPr id="17" name="正方形/長方形 16">
            <a:extLst>
              <a:ext uri="{FF2B5EF4-FFF2-40B4-BE49-F238E27FC236}">
                <a16:creationId xmlns:a16="http://schemas.microsoft.com/office/drawing/2014/main" id="{7B9F9F48-A327-4E8A-AAC3-39234852FF95}"/>
              </a:ext>
            </a:extLst>
          </p:cNvPr>
          <p:cNvSpPr/>
          <p:nvPr/>
        </p:nvSpPr>
        <p:spPr>
          <a:xfrm>
            <a:off x="52020" y="4535328"/>
            <a:ext cx="6705351" cy="2884376"/>
          </a:xfrm>
          <a:prstGeom prst="rect">
            <a:avLst/>
          </a:prstGeom>
          <a:solidFill>
            <a:schemeClr val="tx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8" name="テキスト ボックス 17">
            <a:extLst>
              <a:ext uri="{FF2B5EF4-FFF2-40B4-BE49-F238E27FC236}">
                <a16:creationId xmlns:a16="http://schemas.microsoft.com/office/drawing/2014/main" id="{9BDD0743-935A-49B9-A6D8-A0822E87F72A}"/>
              </a:ext>
            </a:extLst>
          </p:cNvPr>
          <p:cNvSpPr txBox="1"/>
          <p:nvPr/>
        </p:nvSpPr>
        <p:spPr>
          <a:xfrm>
            <a:off x="80587" y="499679"/>
            <a:ext cx="6596283" cy="461665"/>
          </a:xfrm>
          <a:prstGeom prst="rect">
            <a:avLst/>
          </a:prstGeom>
          <a:noFill/>
        </p:spPr>
        <p:txBody>
          <a:bodyPr wrap="square" rtlCol="0">
            <a:spAutoFit/>
          </a:bodyPr>
          <a:lstStyle/>
          <a:p>
            <a:pPr algn="ctr"/>
            <a:r>
              <a:rPr kumimoji="1" lang="ja-JP" altLang="en-US" sz="2400" b="1" u="sng" dirty="0">
                <a:highlight>
                  <a:srgbClr val="FFFF00"/>
                </a:highlight>
                <a:latin typeface="BIZ UD明朝 Medium" panose="02020500000000000000" pitchFamily="17" charset="-128"/>
                <a:ea typeface="BIZ UD明朝 Medium" panose="02020500000000000000" pitchFamily="17" charset="-128"/>
              </a:rPr>
              <a:t>ゲームシステムの完成</a:t>
            </a:r>
          </a:p>
        </p:txBody>
      </p:sp>
      <p:pic>
        <p:nvPicPr>
          <p:cNvPr id="22" name="図 21">
            <a:extLst>
              <a:ext uri="{FF2B5EF4-FFF2-40B4-BE49-F238E27FC236}">
                <a16:creationId xmlns:a16="http://schemas.microsoft.com/office/drawing/2014/main" id="{EBCEDD73-8B17-4207-9AC7-03F5741AA3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8721" y="1319528"/>
            <a:ext cx="1553112" cy="764507"/>
          </a:xfrm>
          <a:prstGeom prst="rect">
            <a:avLst/>
          </a:prstGeom>
          <a:solidFill>
            <a:srgbClr val="FFFFFF">
              <a:shade val="85000"/>
            </a:srgbClr>
          </a:solidFill>
          <a:ln w="5715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20" name="図 19">
            <a:extLst>
              <a:ext uri="{FF2B5EF4-FFF2-40B4-BE49-F238E27FC236}">
                <a16:creationId xmlns:a16="http://schemas.microsoft.com/office/drawing/2014/main" id="{0ED21F93-E269-4A9A-96F3-DB1EB8F16A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8720" y="2217084"/>
            <a:ext cx="1553111" cy="790811"/>
          </a:xfrm>
          <a:prstGeom prst="rect">
            <a:avLst/>
          </a:prstGeom>
          <a:solidFill>
            <a:srgbClr val="FFFFFF">
              <a:shade val="85000"/>
            </a:srgbClr>
          </a:solidFill>
          <a:ln w="5715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27" name="図 26">
            <a:extLst>
              <a:ext uri="{FF2B5EF4-FFF2-40B4-BE49-F238E27FC236}">
                <a16:creationId xmlns:a16="http://schemas.microsoft.com/office/drawing/2014/main" id="{B2B58A62-7E01-4A49-87BF-C07C1325F1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2968" y="1334530"/>
            <a:ext cx="1717796" cy="1666281"/>
          </a:xfrm>
          <a:prstGeom prst="rect">
            <a:avLst/>
          </a:prstGeom>
          <a:solidFill>
            <a:srgbClr val="FFFFFF">
              <a:shade val="85000"/>
            </a:srgbClr>
          </a:solidFill>
          <a:ln w="5715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31" name="図 30">
            <a:extLst>
              <a:ext uri="{FF2B5EF4-FFF2-40B4-BE49-F238E27FC236}">
                <a16:creationId xmlns:a16="http://schemas.microsoft.com/office/drawing/2014/main" id="{AA933B3E-889B-4D03-9F1B-B0E5810EC7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1337" y="5335889"/>
            <a:ext cx="1958612" cy="1111220"/>
          </a:xfrm>
          <a:prstGeom prst="rect">
            <a:avLst/>
          </a:prstGeom>
          <a:solidFill>
            <a:srgbClr val="FFFFFF">
              <a:shade val="85000"/>
            </a:srgbClr>
          </a:solidFill>
          <a:ln w="571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2" name="テキスト ボックス 31">
            <a:extLst>
              <a:ext uri="{FF2B5EF4-FFF2-40B4-BE49-F238E27FC236}">
                <a16:creationId xmlns:a16="http://schemas.microsoft.com/office/drawing/2014/main" id="{DAE44B98-6982-43E8-87F3-5F074F29D3C4}"/>
              </a:ext>
            </a:extLst>
          </p:cNvPr>
          <p:cNvSpPr txBox="1"/>
          <p:nvPr/>
        </p:nvSpPr>
        <p:spPr>
          <a:xfrm>
            <a:off x="-121389" y="4338219"/>
            <a:ext cx="6826507" cy="461665"/>
          </a:xfrm>
          <a:prstGeom prst="rect">
            <a:avLst/>
          </a:prstGeom>
          <a:noFill/>
        </p:spPr>
        <p:txBody>
          <a:bodyPr wrap="square" rtlCol="0">
            <a:spAutoFit/>
          </a:bodyPr>
          <a:lstStyle/>
          <a:p>
            <a:pPr algn="ctr"/>
            <a:r>
              <a:rPr kumimoji="1" lang="ja-JP" altLang="en-US" sz="2400" b="1" u="sng" dirty="0">
                <a:highlight>
                  <a:srgbClr val="FFFF00"/>
                </a:highlight>
                <a:latin typeface="BIZ UD明朝 Medium" panose="02020500000000000000" pitchFamily="17" charset="-128"/>
                <a:ea typeface="BIZ UD明朝 Medium" panose="02020500000000000000" pitchFamily="17" charset="-128"/>
              </a:rPr>
              <a:t>ゲームの</a:t>
            </a:r>
            <a:r>
              <a:rPr kumimoji="1" lang="ja-JP" altLang="en-US" sz="2400" b="1" u="sng" dirty="0">
                <a:solidFill>
                  <a:srgbClr val="FF0000"/>
                </a:solidFill>
                <a:highlight>
                  <a:srgbClr val="FFFF00"/>
                </a:highlight>
                <a:latin typeface="BIZ UD明朝 Medium" panose="02020500000000000000" pitchFamily="17" charset="-128"/>
                <a:ea typeface="BIZ UD明朝 Medium" panose="02020500000000000000" pitchFamily="17" charset="-128"/>
              </a:rPr>
              <a:t>軽量化</a:t>
            </a:r>
            <a:r>
              <a:rPr kumimoji="1" lang="ja-JP" altLang="en-US" sz="2400" b="1" u="sng" dirty="0">
                <a:highlight>
                  <a:srgbClr val="FFFF00"/>
                </a:highlight>
                <a:latin typeface="BIZ UD明朝 Medium" panose="02020500000000000000" pitchFamily="17" charset="-128"/>
                <a:ea typeface="BIZ UD明朝 Medium" panose="02020500000000000000" pitchFamily="17" charset="-128"/>
              </a:rPr>
              <a:t>や</a:t>
            </a:r>
            <a:r>
              <a:rPr kumimoji="1" lang="ja-JP" altLang="en-US" sz="2400" b="1" u="sng" dirty="0">
                <a:solidFill>
                  <a:srgbClr val="FF0000"/>
                </a:solidFill>
                <a:highlight>
                  <a:srgbClr val="FFFF00"/>
                </a:highlight>
                <a:latin typeface="BIZ UD明朝 Medium" panose="02020500000000000000" pitchFamily="17" charset="-128"/>
                <a:ea typeface="BIZ UD明朝 Medium" panose="02020500000000000000" pitchFamily="17" charset="-128"/>
              </a:rPr>
              <a:t>演出面</a:t>
            </a:r>
            <a:r>
              <a:rPr kumimoji="1" lang="ja-JP" altLang="en-US" sz="2400" b="1" u="sng" dirty="0">
                <a:highlight>
                  <a:srgbClr val="FFFF00"/>
                </a:highlight>
                <a:latin typeface="BIZ UD明朝 Medium" panose="02020500000000000000" pitchFamily="17" charset="-128"/>
                <a:ea typeface="BIZ UD明朝 Medium" panose="02020500000000000000" pitchFamily="17" charset="-128"/>
              </a:rPr>
              <a:t>の強化</a:t>
            </a:r>
            <a:r>
              <a:rPr kumimoji="1" lang="ja-JP" altLang="en-US" sz="2400" b="1" u="sng" dirty="0">
                <a:latin typeface="BIZ UD明朝 Medium" panose="02020500000000000000" pitchFamily="17" charset="-128"/>
                <a:ea typeface="BIZ UD明朝 Medium" panose="02020500000000000000" pitchFamily="17" charset="-128"/>
              </a:rPr>
              <a:t>　</a:t>
            </a:r>
            <a:r>
              <a:rPr kumimoji="1" lang="en-US" altLang="ja-JP" sz="2400" b="1" u="sng" dirty="0">
                <a:highlight>
                  <a:srgbClr val="FFFF00"/>
                </a:highlight>
                <a:latin typeface="BIZ UD明朝 Medium" panose="02020500000000000000" pitchFamily="17" charset="-128"/>
                <a:ea typeface="BIZ UD明朝 Medium" panose="02020500000000000000" pitchFamily="17" charset="-128"/>
              </a:rPr>
              <a:t>UI</a:t>
            </a:r>
            <a:r>
              <a:rPr kumimoji="1" lang="ja-JP" altLang="en-US" sz="2400" b="1" u="sng" dirty="0">
                <a:highlight>
                  <a:srgbClr val="FFFF00"/>
                </a:highlight>
                <a:latin typeface="BIZ UD明朝 Medium" panose="02020500000000000000" pitchFamily="17" charset="-128"/>
                <a:ea typeface="BIZ UD明朝 Medium" panose="02020500000000000000" pitchFamily="17" charset="-128"/>
              </a:rPr>
              <a:t>の精度向上</a:t>
            </a:r>
          </a:p>
        </p:txBody>
      </p:sp>
      <p:pic>
        <p:nvPicPr>
          <p:cNvPr id="34" name="図 33">
            <a:extLst>
              <a:ext uri="{FF2B5EF4-FFF2-40B4-BE49-F238E27FC236}">
                <a16:creationId xmlns:a16="http://schemas.microsoft.com/office/drawing/2014/main" id="{DCA6829F-5D08-4E68-87EB-22F94B0C201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7338" y="5203446"/>
            <a:ext cx="2271902" cy="1287349"/>
          </a:xfrm>
          <a:prstGeom prst="rect">
            <a:avLst/>
          </a:prstGeom>
          <a:solidFill>
            <a:srgbClr val="FFFFFF">
              <a:shade val="85000"/>
            </a:srgbClr>
          </a:solidFill>
          <a:ln w="571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5" name="テキスト ボックス 34">
            <a:extLst>
              <a:ext uri="{FF2B5EF4-FFF2-40B4-BE49-F238E27FC236}">
                <a16:creationId xmlns:a16="http://schemas.microsoft.com/office/drawing/2014/main" id="{9889A0EE-FA69-42C6-A443-8C1F19B09029}"/>
              </a:ext>
            </a:extLst>
          </p:cNvPr>
          <p:cNvSpPr txBox="1"/>
          <p:nvPr/>
        </p:nvSpPr>
        <p:spPr>
          <a:xfrm>
            <a:off x="3763220" y="4769396"/>
            <a:ext cx="2660879" cy="400110"/>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ランキングの追加</a:t>
            </a:r>
          </a:p>
        </p:txBody>
      </p:sp>
      <p:pic>
        <p:nvPicPr>
          <p:cNvPr id="39" name="図 38">
            <a:extLst>
              <a:ext uri="{FF2B5EF4-FFF2-40B4-BE49-F238E27FC236}">
                <a16:creationId xmlns:a16="http://schemas.microsoft.com/office/drawing/2014/main" id="{7F0F5F6A-33C0-4D93-AB91-F7E76C6EFFA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62028" y="1339410"/>
            <a:ext cx="2706700" cy="1650856"/>
          </a:xfrm>
          <a:prstGeom prst="rect">
            <a:avLst/>
          </a:prstGeom>
          <a:solidFill>
            <a:srgbClr val="FFFFFF">
              <a:shade val="85000"/>
            </a:srgbClr>
          </a:solidFill>
          <a:ln w="571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1" name="テキスト ボックス 40">
            <a:extLst>
              <a:ext uri="{FF2B5EF4-FFF2-40B4-BE49-F238E27FC236}">
                <a16:creationId xmlns:a16="http://schemas.microsoft.com/office/drawing/2014/main" id="{D9E24658-5750-4584-A59A-05C9657C899F}"/>
              </a:ext>
            </a:extLst>
          </p:cNvPr>
          <p:cNvSpPr txBox="1"/>
          <p:nvPr/>
        </p:nvSpPr>
        <p:spPr>
          <a:xfrm>
            <a:off x="3583824" y="938675"/>
            <a:ext cx="3285244" cy="400110"/>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プレイ人数による画面分割</a:t>
            </a:r>
          </a:p>
        </p:txBody>
      </p:sp>
      <p:pic>
        <p:nvPicPr>
          <p:cNvPr id="43" name="図 42">
            <a:extLst>
              <a:ext uri="{FF2B5EF4-FFF2-40B4-BE49-F238E27FC236}">
                <a16:creationId xmlns:a16="http://schemas.microsoft.com/office/drawing/2014/main" id="{B7345FBA-C955-4019-9E03-2A2D3F0413A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9151" y="7896235"/>
            <a:ext cx="811717" cy="1399005"/>
          </a:xfrm>
          <a:prstGeom prst="rect">
            <a:avLst/>
          </a:prstGeom>
          <a:ln>
            <a:solidFill>
              <a:schemeClr val="tx1"/>
            </a:solidFill>
          </a:ln>
        </p:spPr>
      </p:pic>
      <p:pic>
        <p:nvPicPr>
          <p:cNvPr id="45" name="図 44">
            <a:extLst>
              <a:ext uri="{FF2B5EF4-FFF2-40B4-BE49-F238E27FC236}">
                <a16:creationId xmlns:a16="http://schemas.microsoft.com/office/drawing/2014/main" id="{56B844B7-0E7C-4900-998D-D62A216BF3E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10033" y="7976111"/>
            <a:ext cx="2428398" cy="1154251"/>
          </a:xfrm>
          <a:prstGeom prst="rect">
            <a:avLst/>
          </a:prstGeom>
          <a:ln w="9525">
            <a:solidFill>
              <a:schemeClr val="tx1"/>
            </a:solidFill>
          </a:ln>
        </p:spPr>
      </p:pic>
      <p:pic>
        <p:nvPicPr>
          <p:cNvPr id="47" name="図 46">
            <a:extLst>
              <a:ext uri="{FF2B5EF4-FFF2-40B4-BE49-F238E27FC236}">
                <a16:creationId xmlns:a16="http://schemas.microsoft.com/office/drawing/2014/main" id="{4399FC83-1762-4911-BFF1-804D68DF286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32947" y="7569350"/>
            <a:ext cx="909239" cy="1725153"/>
          </a:xfrm>
          <a:prstGeom prst="rect">
            <a:avLst/>
          </a:prstGeom>
          <a:ln>
            <a:solidFill>
              <a:schemeClr val="tx1"/>
            </a:solidFill>
          </a:ln>
        </p:spPr>
      </p:pic>
      <p:sp>
        <p:nvSpPr>
          <p:cNvPr id="49" name="テキスト ボックス 48">
            <a:extLst>
              <a:ext uri="{FF2B5EF4-FFF2-40B4-BE49-F238E27FC236}">
                <a16:creationId xmlns:a16="http://schemas.microsoft.com/office/drawing/2014/main" id="{0FA33D3E-078C-4996-9C9B-EAD0329BBFE7}"/>
              </a:ext>
            </a:extLst>
          </p:cNvPr>
          <p:cNvSpPr txBox="1"/>
          <p:nvPr/>
        </p:nvSpPr>
        <p:spPr>
          <a:xfrm>
            <a:off x="43450" y="7496125"/>
            <a:ext cx="2007062" cy="400110"/>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ガントチャート</a:t>
            </a:r>
          </a:p>
        </p:txBody>
      </p:sp>
      <p:sp>
        <p:nvSpPr>
          <p:cNvPr id="50" name="テキスト ボックス 49">
            <a:extLst>
              <a:ext uri="{FF2B5EF4-FFF2-40B4-BE49-F238E27FC236}">
                <a16:creationId xmlns:a16="http://schemas.microsoft.com/office/drawing/2014/main" id="{10A72719-CC77-4B99-91CD-41EE01467D7E}"/>
              </a:ext>
            </a:extLst>
          </p:cNvPr>
          <p:cNvSpPr txBox="1"/>
          <p:nvPr/>
        </p:nvSpPr>
        <p:spPr>
          <a:xfrm>
            <a:off x="110305" y="9369157"/>
            <a:ext cx="2007062" cy="338554"/>
          </a:xfrm>
          <a:prstGeom prst="rect">
            <a:avLst/>
          </a:prstGeom>
          <a:noFill/>
        </p:spPr>
        <p:txBody>
          <a:bodyPr wrap="square" rtlCol="0">
            <a:spAutoFit/>
          </a:bodyPr>
          <a:lstStyle/>
          <a:p>
            <a:pPr algn="ctr"/>
            <a:r>
              <a:rPr kumimoji="1" lang="ja-JP" altLang="en-US" sz="1600" b="1" dirty="0">
                <a:solidFill>
                  <a:schemeClr val="bg1"/>
                </a:solidFill>
                <a:latin typeface="BIZ UD明朝 Medium" panose="02020500000000000000" pitchFamily="17" charset="-128"/>
                <a:ea typeface="BIZ UD明朝 Medium" panose="02020500000000000000" pitchFamily="17" charset="-128"/>
              </a:rPr>
              <a:t>やることリスト</a:t>
            </a:r>
          </a:p>
        </p:txBody>
      </p:sp>
      <p:sp>
        <p:nvSpPr>
          <p:cNvPr id="51" name="テキスト ボックス 50">
            <a:extLst>
              <a:ext uri="{FF2B5EF4-FFF2-40B4-BE49-F238E27FC236}">
                <a16:creationId xmlns:a16="http://schemas.microsoft.com/office/drawing/2014/main" id="{B7EA9E85-52B6-4572-B872-D84262B22F89}"/>
              </a:ext>
            </a:extLst>
          </p:cNvPr>
          <p:cNvSpPr txBox="1"/>
          <p:nvPr/>
        </p:nvSpPr>
        <p:spPr>
          <a:xfrm>
            <a:off x="1844164" y="9337625"/>
            <a:ext cx="996479" cy="338554"/>
          </a:xfrm>
          <a:prstGeom prst="rect">
            <a:avLst/>
          </a:prstGeom>
          <a:noFill/>
        </p:spPr>
        <p:txBody>
          <a:bodyPr wrap="square" rtlCol="0">
            <a:spAutoFit/>
          </a:bodyPr>
          <a:lstStyle/>
          <a:p>
            <a:pPr algn="ctr"/>
            <a:r>
              <a:rPr kumimoji="1" lang="ja-JP" altLang="en-US" sz="1600" b="1" dirty="0">
                <a:solidFill>
                  <a:schemeClr val="bg1"/>
                </a:solidFill>
                <a:latin typeface="BIZ UD明朝 Medium" panose="02020500000000000000" pitchFamily="17" charset="-128"/>
                <a:ea typeface="BIZ UD明朝 Medium" panose="02020500000000000000" pitchFamily="17" charset="-128"/>
              </a:rPr>
              <a:t>日程</a:t>
            </a:r>
          </a:p>
        </p:txBody>
      </p:sp>
      <p:sp>
        <p:nvSpPr>
          <p:cNvPr id="52" name="テキスト ボックス 51">
            <a:extLst>
              <a:ext uri="{FF2B5EF4-FFF2-40B4-BE49-F238E27FC236}">
                <a16:creationId xmlns:a16="http://schemas.microsoft.com/office/drawing/2014/main" id="{DD761143-D88A-4575-A8F8-32AA1CD402FC}"/>
              </a:ext>
            </a:extLst>
          </p:cNvPr>
          <p:cNvSpPr txBox="1"/>
          <p:nvPr/>
        </p:nvSpPr>
        <p:spPr>
          <a:xfrm>
            <a:off x="2584903" y="7539163"/>
            <a:ext cx="2007062" cy="400110"/>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仕様書</a:t>
            </a:r>
          </a:p>
        </p:txBody>
      </p:sp>
      <p:pic>
        <p:nvPicPr>
          <p:cNvPr id="55" name="図 54">
            <a:extLst>
              <a:ext uri="{FF2B5EF4-FFF2-40B4-BE49-F238E27FC236}">
                <a16:creationId xmlns:a16="http://schemas.microsoft.com/office/drawing/2014/main" id="{296D31F7-6F2E-4FE9-94B9-096811AF951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959812" y="7699228"/>
            <a:ext cx="1682586" cy="974539"/>
          </a:xfrm>
          <a:prstGeom prst="rect">
            <a:avLst/>
          </a:prstGeom>
          <a:ln>
            <a:solidFill>
              <a:schemeClr val="tx1"/>
            </a:solidFill>
          </a:ln>
        </p:spPr>
      </p:pic>
      <p:sp>
        <p:nvSpPr>
          <p:cNvPr id="56" name="テキスト ボックス 55">
            <a:extLst>
              <a:ext uri="{FF2B5EF4-FFF2-40B4-BE49-F238E27FC236}">
                <a16:creationId xmlns:a16="http://schemas.microsoft.com/office/drawing/2014/main" id="{707D0668-9F38-4494-9909-B988A7B504CB}"/>
              </a:ext>
            </a:extLst>
          </p:cNvPr>
          <p:cNvSpPr txBox="1"/>
          <p:nvPr/>
        </p:nvSpPr>
        <p:spPr>
          <a:xfrm>
            <a:off x="2640503" y="9193336"/>
            <a:ext cx="4548947" cy="461665"/>
          </a:xfrm>
          <a:prstGeom prst="rect">
            <a:avLst/>
          </a:prstGeom>
          <a:noFill/>
        </p:spPr>
        <p:txBody>
          <a:bodyPr wrap="square" rtlCol="0">
            <a:spAutoFit/>
          </a:bodyPr>
          <a:lstStyle/>
          <a:p>
            <a:pPr algn="ctr"/>
            <a:r>
              <a:rPr kumimoji="1" lang="ja-JP" altLang="en-US" sz="2400" b="1" u="sng" dirty="0">
                <a:solidFill>
                  <a:schemeClr val="bg1"/>
                </a:solidFill>
                <a:latin typeface="BIZ UD明朝 Medium" panose="02020500000000000000" pitchFamily="17" charset="-128"/>
                <a:ea typeface="BIZ UD明朝 Medium" panose="02020500000000000000" pitchFamily="17" charset="-128"/>
              </a:rPr>
              <a:t>書き込む内容が２倍以上に</a:t>
            </a:r>
            <a:endParaRPr kumimoji="1" lang="en-US" altLang="ja-JP" sz="2400" b="1" u="sng" dirty="0">
              <a:solidFill>
                <a:schemeClr val="bg1"/>
              </a:solidFill>
              <a:latin typeface="BIZ UD明朝 Medium" panose="02020500000000000000" pitchFamily="17" charset="-128"/>
              <a:ea typeface="BIZ UD明朝 Medium" panose="02020500000000000000" pitchFamily="17" charset="-128"/>
            </a:endParaRPr>
          </a:p>
        </p:txBody>
      </p:sp>
      <p:sp>
        <p:nvSpPr>
          <p:cNvPr id="33" name="テキスト ボックス 32">
            <a:extLst>
              <a:ext uri="{FF2B5EF4-FFF2-40B4-BE49-F238E27FC236}">
                <a16:creationId xmlns:a16="http://schemas.microsoft.com/office/drawing/2014/main" id="{EC7480FA-EF0E-4B54-9DBC-140189DB3480}"/>
              </a:ext>
            </a:extLst>
          </p:cNvPr>
          <p:cNvSpPr txBox="1"/>
          <p:nvPr/>
        </p:nvSpPr>
        <p:spPr>
          <a:xfrm>
            <a:off x="-753" y="3075450"/>
            <a:ext cx="6919870" cy="707886"/>
          </a:xfrm>
          <a:prstGeom prst="rect">
            <a:avLst/>
          </a:prstGeom>
          <a:noFill/>
        </p:spPr>
        <p:txBody>
          <a:bodyPr wrap="square" rtlCol="0">
            <a:spAutoFit/>
          </a:bodyPr>
          <a:lstStyle/>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完成はしたが、演出面が弱いことやバグが残っている事を</a:t>
            </a:r>
            <a:endParaRPr kumimoji="1" lang="en-US" altLang="ja-JP" sz="2000" b="1" dirty="0">
              <a:solidFill>
                <a:schemeClr val="bg1"/>
              </a:solidFill>
              <a:latin typeface="BIZ UD明朝 Medium" panose="02020500000000000000" pitchFamily="17" charset="-128"/>
              <a:ea typeface="BIZ UD明朝 Medium" panose="02020500000000000000" pitchFamily="17" charset="-128"/>
            </a:endParaRPr>
          </a:p>
          <a:p>
            <a:pPr algn="ctr"/>
            <a:r>
              <a:rPr kumimoji="1" lang="ja-JP" altLang="en-US" sz="2000" b="1" dirty="0">
                <a:solidFill>
                  <a:schemeClr val="bg1"/>
                </a:solidFill>
                <a:latin typeface="BIZ UD明朝 Medium" panose="02020500000000000000" pitchFamily="17" charset="-128"/>
                <a:ea typeface="BIZ UD明朝 Medium" panose="02020500000000000000" pitchFamily="17" charset="-128"/>
              </a:rPr>
              <a:t>考慮して仕様を大幅に削って完成度を上げる方針にした。</a:t>
            </a:r>
            <a:endParaRPr kumimoji="1" lang="en-US" altLang="ja-JP" sz="2000" b="1" dirty="0">
              <a:solidFill>
                <a:schemeClr val="bg1"/>
              </a:solidFill>
              <a:latin typeface="BIZ UD明朝 Medium" panose="02020500000000000000" pitchFamily="17" charset="-128"/>
              <a:ea typeface="BIZ UD明朝 Medium" panose="02020500000000000000" pitchFamily="17" charset="-128"/>
            </a:endParaRPr>
          </a:p>
        </p:txBody>
      </p:sp>
      <p:pic>
        <p:nvPicPr>
          <p:cNvPr id="29" name="図 28">
            <a:extLst>
              <a:ext uri="{FF2B5EF4-FFF2-40B4-BE49-F238E27FC236}">
                <a16:creationId xmlns:a16="http://schemas.microsoft.com/office/drawing/2014/main" id="{235B9C02-7A27-429A-B9BA-32C126807E6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79430" y="4840655"/>
            <a:ext cx="1929290" cy="1162526"/>
          </a:xfrm>
          <a:prstGeom prst="rect">
            <a:avLst/>
          </a:prstGeom>
          <a:solidFill>
            <a:srgbClr val="FFFFFF">
              <a:shade val="85000"/>
            </a:srgbClr>
          </a:solidFill>
          <a:ln w="571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6" name="テキスト ボックス 35">
            <a:extLst>
              <a:ext uri="{FF2B5EF4-FFF2-40B4-BE49-F238E27FC236}">
                <a16:creationId xmlns:a16="http://schemas.microsoft.com/office/drawing/2014/main" id="{2C651C2A-A75C-4718-B628-E6D3D0705751}"/>
              </a:ext>
            </a:extLst>
          </p:cNvPr>
          <p:cNvSpPr txBox="1"/>
          <p:nvPr/>
        </p:nvSpPr>
        <p:spPr>
          <a:xfrm>
            <a:off x="-14824" y="6672311"/>
            <a:ext cx="6820804" cy="646331"/>
          </a:xfrm>
          <a:prstGeom prst="rect">
            <a:avLst/>
          </a:prstGeom>
          <a:noFill/>
        </p:spPr>
        <p:txBody>
          <a:bodyPr wrap="square" rtlCol="0">
            <a:spAutoFit/>
          </a:bodyPr>
          <a:lstStyle/>
          <a:p>
            <a:pPr algn="ctr"/>
            <a:r>
              <a:rPr kumimoji="1" lang="ja-JP" altLang="en-US" b="1" dirty="0">
                <a:solidFill>
                  <a:schemeClr val="bg1"/>
                </a:solidFill>
                <a:latin typeface="BIZ UD明朝 Medium" panose="02020500000000000000" pitchFamily="17" charset="-128"/>
                <a:ea typeface="BIZ UD明朝 Medium" panose="02020500000000000000" pitchFamily="17" charset="-128"/>
              </a:rPr>
              <a:t>仕様を削った分の時間で演出や気になる箇所の修正を行い納得のいく完成度になったので削る判断も間違いではないと感じた</a:t>
            </a:r>
            <a:endParaRPr kumimoji="1" lang="en-US" altLang="ja-JP" b="1" dirty="0">
              <a:solidFill>
                <a:schemeClr val="bg1"/>
              </a:solidFill>
              <a:latin typeface="BIZ UD明朝 Medium" panose="02020500000000000000" pitchFamily="17" charset="-128"/>
              <a:ea typeface="BIZ UD明朝 Medium" panose="02020500000000000000" pitchFamily="17" charset="-128"/>
            </a:endParaRPr>
          </a:p>
        </p:txBody>
      </p:sp>
    </p:spTree>
    <p:extLst>
      <p:ext uri="{BB962C8B-B14F-4D97-AF65-F5344CB8AC3E}">
        <p14:creationId xmlns:p14="http://schemas.microsoft.com/office/powerpoint/2010/main" val="3168646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F77E7778-E742-4719-B3A2-50261796DB85}"/>
              </a:ext>
            </a:extLst>
          </p:cNvPr>
          <p:cNvSpPr/>
          <p:nvPr/>
        </p:nvSpPr>
        <p:spPr>
          <a:xfrm>
            <a:off x="0" y="0"/>
            <a:ext cx="6858000" cy="9906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6" name="図 15">
            <a:extLst>
              <a:ext uri="{FF2B5EF4-FFF2-40B4-BE49-F238E27FC236}">
                <a16:creationId xmlns:a16="http://schemas.microsoft.com/office/drawing/2014/main" id="{45A0DF66-04A4-47C7-9687-BA68DBBD67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941" y="4456666"/>
            <a:ext cx="3419021" cy="1982165"/>
          </a:xfrm>
          <a:prstGeom prst="rect">
            <a:avLst/>
          </a:prstGeom>
          <a:ln w="88900" cap="sq" cmpd="thickThin">
            <a:solidFill>
              <a:srgbClr val="000000"/>
            </a:solidFill>
            <a:prstDash val="solid"/>
            <a:miter lim="800000"/>
          </a:ln>
          <a:effectLst>
            <a:innerShdw blurRad="76200">
              <a:srgbClr val="000000"/>
            </a:innerShdw>
          </a:effectLst>
        </p:spPr>
      </p:pic>
      <p:sp>
        <p:nvSpPr>
          <p:cNvPr id="7" name="テキスト ボックス 6">
            <a:extLst>
              <a:ext uri="{FF2B5EF4-FFF2-40B4-BE49-F238E27FC236}">
                <a16:creationId xmlns:a16="http://schemas.microsoft.com/office/drawing/2014/main" id="{69A60820-8C2C-45F3-A001-0A38A1CDC7BE}"/>
              </a:ext>
            </a:extLst>
          </p:cNvPr>
          <p:cNvSpPr txBox="1"/>
          <p:nvPr/>
        </p:nvSpPr>
        <p:spPr>
          <a:xfrm>
            <a:off x="0" y="0"/>
            <a:ext cx="2954655" cy="646331"/>
          </a:xfrm>
          <a:prstGeom prst="rect">
            <a:avLst/>
          </a:prstGeom>
          <a:noFill/>
        </p:spPr>
        <p:txBody>
          <a:bodyPr wrap="none" rtlCol="0">
            <a:spAutoFit/>
          </a:bodyPr>
          <a:lstStyle/>
          <a:p>
            <a:r>
              <a:rPr kumimoji="1" lang="ja-JP" altLang="en-US" sz="3600" b="1" dirty="0">
                <a:ln>
                  <a:solidFill>
                    <a:schemeClr val="tx1"/>
                  </a:solidFill>
                </a:ln>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発表会の風景</a:t>
            </a:r>
            <a:endParaRPr kumimoji="1" lang="ja-JP" altLang="en-US" sz="2400" b="1" dirty="0">
              <a:ln>
                <a:solidFill>
                  <a:schemeClr val="tx1"/>
                </a:solidFill>
              </a:ln>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endParaRPr>
          </a:p>
        </p:txBody>
      </p:sp>
      <p:pic>
        <p:nvPicPr>
          <p:cNvPr id="18" name="図 17">
            <a:extLst>
              <a:ext uri="{FF2B5EF4-FFF2-40B4-BE49-F238E27FC236}">
                <a16:creationId xmlns:a16="http://schemas.microsoft.com/office/drawing/2014/main" id="{B8BF5677-9F6D-4D00-AE45-F095EEC915B5}"/>
              </a:ext>
            </a:extLst>
          </p:cNvPr>
          <p:cNvPicPr>
            <a:picLocks noChangeAspect="1"/>
          </p:cNvPicPr>
          <p:nvPr/>
        </p:nvPicPr>
        <p:blipFill rotWithShape="1">
          <a:blip r:embed="rId3">
            <a:extLst>
              <a:ext uri="{28A0092B-C50C-407E-A947-70E740481C1C}">
                <a14:useLocalDpi xmlns:a14="http://schemas.microsoft.com/office/drawing/2010/main" val="0"/>
              </a:ext>
            </a:extLst>
          </a:blip>
          <a:srcRect l="26987"/>
          <a:stretch/>
        </p:blipFill>
        <p:spPr>
          <a:xfrm>
            <a:off x="3989929" y="4467659"/>
            <a:ext cx="2587129" cy="1993158"/>
          </a:xfrm>
          <a:prstGeom prst="rect">
            <a:avLst/>
          </a:prstGeom>
          <a:ln w="88900" cap="sq" cmpd="thickThin">
            <a:solidFill>
              <a:srgbClr val="000000"/>
            </a:solidFill>
            <a:prstDash val="solid"/>
            <a:miter lim="800000"/>
          </a:ln>
          <a:effectLst>
            <a:innerShdw blurRad="76200">
              <a:srgbClr val="000000"/>
            </a:innerShdw>
          </a:effectLst>
        </p:spPr>
      </p:pic>
      <p:pic>
        <p:nvPicPr>
          <p:cNvPr id="14" name="図 13">
            <a:extLst>
              <a:ext uri="{FF2B5EF4-FFF2-40B4-BE49-F238E27FC236}">
                <a16:creationId xmlns:a16="http://schemas.microsoft.com/office/drawing/2014/main" id="{30647ADF-E45C-4262-A8B7-9074E033B7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941" y="686727"/>
            <a:ext cx="6296117" cy="3541567"/>
          </a:xfrm>
          <a:prstGeom prst="rect">
            <a:avLst/>
          </a:prstGeom>
          <a:ln w="88900" cap="sq" cmpd="thickThin">
            <a:solidFill>
              <a:srgbClr val="000000"/>
            </a:solidFill>
            <a:prstDash val="solid"/>
            <a:miter lim="800000"/>
          </a:ln>
          <a:effectLst>
            <a:innerShdw blurRad="76200">
              <a:srgbClr val="000000"/>
            </a:innerShdw>
          </a:effectLst>
        </p:spPr>
      </p:pic>
      <p:sp>
        <p:nvSpPr>
          <p:cNvPr id="10" name="テキスト ボックス 9">
            <a:extLst>
              <a:ext uri="{FF2B5EF4-FFF2-40B4-BE49-F238E27FC236}">
                <a16:creationId xmlns:a16="http://schemas.microsoft.com/office/drawing/2014/main" id="{5BED8A50-0248-4EC3-BA5E-177FAD292F8A}"/>
              </a:ext>
            </a:extLst>
          </p:cNvPr>
          <p:cNvSpPr txBox="1"/>
          <p:nvPr/>
        </p:nvSpPr>
        <p:spPr>
          <a:xfrm>
            <a:off x="220783" y="6582181"/>
            <a:ext cx="4288353" cy="584775"/>
          </a:xfrm>
          <a:prstGeom prst="rect">
            <a:avLst/>
          </a:prstGeom>
          <a:noFill/>
        </p:spPr>
        <p:txBody>
          <a:bodyPr wrap="none" rtlCol="0">
            <a:spAutoFit/>
          </a:bodyPr>
          <a:lstStyle/>
          <a:p>
            <a:r>
              <a:rPr kumimoji="1" lang="ja-JP" altLang="en-US" sz="3200" b="1" dirty="0">
                <a:ln>
                  <a:solidFill>
                    <a:schemeClr val="tx1"/>
                  </a:solidFill>
                </a:ln>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・ゲームに対する感想</a:t>
            </a:r>
            <a:endParaRPr kumimoji="1" lang="en-US" altLang="ja-JP" sz="3200" b="1" dirty="0">
              <a:ln>
                <a:solidFill>
                  <a:schemeClr val="tx1"/>
                </a:solidFill>
              </a:ln>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endParaRPr>
          </a:p>
        </p:txBody>
      </p:sp>
      <p:sp>
        <p:nvSpPr>
          <p:cNvPr id="19" name="正方形/長方形 18">
            <a:extLst>
              <a:ext uri="{FF2B5EF4-FFF2-40B4-BE49-F238E27FC236}">
                <a16:creationId xmlns:a16="http://schemas.microsoft.com/office/drawing/2014/main" id="{2167B6D8-2E9E-4C68-956E-036D3F0B2781}"/>
              </a:ext>
            </a:extLst>
          </p:cNvPr>
          <p:cNvSpPr/>
          <p:nvPr/>
        </p:nvSpPr>
        <p:spPr>
          <a:xfrm>
            <a:off x="280941" y="7288320"/>
            <a:ext cx="6296117" cy="2471023"/>
          </a:xfrm>
          <a:prstGeom prst="rect">
            <a:avLst/>
          </a:prstGeom>
          <a:solidFill>
            <a:schemeClr val="bg2">
              <a:lumMod val="25000"/>
            </a:schemeClr>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0" name="テキスト ボックス 19">
            <a:extLst>
              <a:ext uri="{FF2B5EF4-FFF2-40B4-BE49-F238E27FC236}">
                <a16:creationId xmlns:a16="http://schemas.microsoft.com/office/drawing/2014/main" id="{17DF0F21-8E0A-4E1B-BA87-B4EBC1DCD846}"/>
              </a:ext>
            </a:extLst>
          </p:cNvPr>
          <p:cNvSpPr txBox="1"/>
          <p:nvPr/>
        </p:nvSpPr>
        <p:spPr>
          <a:xfrm>
            <a:off x="280941" y="7366146"/>
            <a:ext cx="6180017" cy="2215991"/>
          </a:xfrm>
          <a:prstGeom prst="rect">
            <a:avLst/>
          </a:prstGeom>
          <a:noFill/>
        </p:spPr>
        <p:txBody>
          <a:bodyPr wrap="square" rtlCol="0">
            <a:spAutoFit/>
          </a:bodyPr>
          <a:lstStyle/>
          <a:p>
            <a:pPr marL="342900" indent="-342900">
              <a:buFont typeface="Wingdings" panose="05000000000000000000" pitchFamily="2" charset="2"/>
              <a:buChar char="ü"/>
            </a:pPr>
            <a:r>
              <a:rPr kumimoji="1" lang="ja-JP" altLang="en-US" sz="2300" b="1" u="sng" dirty="0">
                <a:solidFill>
                  <a:schemeClr val="bg1"/>
                </a:solidFill>
                <a:latin typeface="BIZ UD明朝 Medium" panose="02020500000000000000" pitchFamily="17" charset="-128"/>
                <a:ea typeface="BIZ UD明朝 Medium" panose="02020500000000000000" pitchFamily="17" charset="-128"/>
              </a:rPr>
              <a:t>振動による臨場感が凄かった！</a:t>
            </a:r>
            <a:endParaRPr kumimoji="1" lang="en-US" altLang="ja-JP" sz="2300" b="1" u="sng" dirty="0">
              <a:solidFill>
                <a:schemeClr val="bg1"/>
              </a:solidFill>
              <a:latin typeface="BIZ UD明朝 Medium" panose="02020500000000000000" pitchFamily="17" charset="-128"/>
              <a:ea typeface="BIZ UD明朝 Medium" panose="02020500000000000000" pitchFamily="17" charset="-128"/>
            </a:endParaRPr>
          </a:p>
          <a:p>
            <a:pPr marL="342900" indent="-342900">
              <a:buFont typeface="Wingdings" panose="05000000000000000000" pitchFamily="2" charset="2"/>
              <a:buChar char="ü"/>
            </a:pPr>
            <a:r>
              <a:rPr kumimoji="1" lang="ja-JP" altLang="en-US" sz="2300" b="1" u="sng" dirty="0">
                <a:solidFill>
                  <a:schemeClr val="bg1"/>
                </a:solidFill>
                <a:latin typeface="BIZ UD明朝 Medium" panose="02020500000000000000" pitchFamily="17" charset="-128"/>
                <a:ea typeface="BIZ UD明朝 Medium" panose="02020500000000000000" pitchFamily="17" charset="-128"/>
              </a:rPr>
              <a:t>世界観の作りこみ◎</a:t>
            </a:r>
            <a:endParaRPr kumimoji="1" lang="en-US" altLang="ja-JP" sz="2300" b="1" u="sng" dirty="0">
              <a:solidFill>
                <a:schemeClr val="bg1"/>
              </a:solidFill>
              <a:latin typeface="BIZ UD明朝 Medium" panose="02020500000000000000" pitchFamily="17" charset="-128"/>
              <a:ea typeface="BIZ UD明朝 Medium" panose="02020500000000000000" pitchFamily="17" charset="-128"/>
            </a:endParaRPr>
          </a:p>
          <a:p>
            <a:pPr marL="342900" indent="-342900">
              <a:buFont typeface="Wingdings" panose="05000000000000000000" pitchFamily="2" charset="2"/>
              <a:buChar char="ü"/>
            </a:pPr>
            <a:r>
              <a:rPr kumimoji="1" lang="ja-JP" altLang="en-US" sz="2300" b="1" u="sng" dirty="0">
                <a:solidFill>
                  <a:schemeClr val="bg1"/>
                </a:solidFill>
                <a:latin typeface="BIZ UD明朝 Medium" panose="02020500000000000000" pitchFamily="17" charset="-128"/>
                <a:ea typeface="BIZ UD明朝 Medium" panose="02020500000000000000" pitchFamily="17" charset="-128"/>
              </a:rPr>
              <a:t>演出や敵の挙動などがかなり凝っていた。</a:t>
            </a:r>
            <a:endParaRPr kumimoji="1" lang="en-US" altLang="ja-JP" sz="2300" b="1" u="sng" dirty="0">
              <a:solidFill>
                <a:schemeClr val="bg1"/>
              </a:solidFill>
              <a:latin typeface="BIZ UD明朝 Medium" panose="02020500000000000000" pitchFamily="17" charset="-128"/>
              <a:ea typeface="BIZ UD明朝 Medium" panose="02020500000000000000" pitchFamily="17" charset="-128"/>
            </a:endParaRPr>
          </a:p>
          <a:p>
            <a:pPr marL="342900" indent="-342900">
              <a:buFont typeface="Wingdings" panose="05000000000000000000" pitchFamily="2" charset="2"/>
              <a:buChar char="ü"/>
            </a:pPr>
            <a:r>
              <a:rPr kumimoji="1" lang="ja-JP" altLang="en-US" sz="2300" b="1" u="sng" dirty="0">
                <a:solidFill>
                  <a:schemeClr val="bg1"/>
                </a:solidFill>
                <a:latin typeface="BIZ UD明朝 Medium" panose="02020500000000000000" pitchFamily="17" charset="-128"/>
                <a:ea typeface="BIZ UD明朝 Medium" panose="02020500000000000000" pitchFamily="17" charset="-128"/>
              </a:rPr>
              <a:t>ゲームオーバーの演出最高！</a:t>
            </a:r>
            <a:endParaRPr kumimoji="1" lang="en-US" altLang="ja-JP" sz="2300" b="1" u="sng" dirty="0">
              <a:solidFill>
                <a:schemeClr val="bg1"/>
              </a:solidFill>
              <a:latin typeface="BIZ UD明朝 Medium" panose="02020500000000000000" pitchFamily="17" charset="-128"/>
              <a:ea typeface="BIZ UD明朝 Medium" panose="02020500000000000000" pitchFamily="17" charset="-128"/>
            </a:endParaRPr>
          </a:p>
          <a:p>
            <a:pPr marL="342900" indent="-342900">
              <a:buFont typeface="Wingdings" panose="05000000000000000000" pitchFamily="2" charset="2"/>
              <a:buChar char="ü"/>
            </a:pPr>
            <a:r>
              <a:rPr kumimoji="1" lang="ja-JP" altLang="en-US" sz="2300" b="1" u="sng" dirty="0">
                <a:solidFill>
                  <a:schemeClr val="bg1"/>
                </a:solidFill>
                <a:latin typeface="BIZ UD明朝 Medium" panose="02020500000000000000" pitchFamily="17" charset="-128"/>
                <a:ea typeface="BIZ UD明朝 Medium" panose="02020500000000000000" pitchFamily="17" charset="-128"/>
              </a:rPr>
              <a:t>怖すぎて最高でした</a:t>
            </a:r>
            <a:r>
              <a:rPr kumimoji="1" lang="en-US" altLang="ja-JP" sz="2300" b="1" u="sng" dirty="0">
                <a:solidFill>
                  <a:schemeClr val="bg1"/>
                </a:solidFill>
                <a:latin typeface="BIZ UD明朝 Medium" panose="02020500000000000000" pitchFamily="17" charset="-128"/>
                <a:ea typeface="BIZ UD明朝 Medium" panose="02020500000000000000" pitchFamily="17" charset="-128"/>
              </a:rPr>
              <a:t>…</a:t>
            </a:r>
          </a:p>
          <a:p>
            <a:pPr marL="342900" indent="-342900">
              <a:buFont typeface="Wingdings" panose="05000000000000000000" pitchFamily="2" charset="2"/>
              <a:buChar char="ü"/>
            </a:pPr>
            <a:r>
              <a:rPr kumimoji="1" lang="ja-JP" altLang="en-US" sz="2300" b="1" u="sng" dirty="0">
                <a:solidFill>
                  <a:schemeClr val="bg1"/>
                </a:solidFill>
                <a:latin typeface="BIZ UD明朝 Medium" panose="02020500000000000000" pitchFamily="17" charset="-128"/>
                <a:ea typeface="BIZ UD明朝 Medium" panose="02020500000000000000" pitchFamily="17" charset="-128"/>
              </a:rPr>
              <a:t>追いかけられる時が怖くて楽しかった。</a:t>
            </a:r>
            <a:endParaRPr kumimoji="1" lang="en-US" altLang="ja-JP" sz="2300" b="1" u="sng" dirty="0">
              <a:solidFill>
                <a:schemeClr val="bg1"/>
              </a:solidFill>
              <a:latin typeface="BIZ UD明朝 Medium" panose="02020500000000000000" pitchFamily="17" charset="-128"/>
              <a:ea typeface="BIZ UD明朝 Medium" panose="02020500000000000000" pitchFamily="17" charset="-128"/>
            </a:endParaRPr>
          </a:p>
        </p:txBody>
      </p:sp>
    </p:spTree>
    <p:extLst>
      <p:ext uri="{BB962C8B-B14F-4D97-AF65-F5344CB8AC3E}">
        <p14:creationId xmlns:p14="http://schemas.microsoft.com/office/powerpoint/2010/main" val="1968187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2C47FAB2-380B-4E2D-92D1-FB22E09420D0}"/>
              </a:ext>
            </a:extLst>
          </p:cNvPr>
          <p:cNvSpPr/>
          <p:nvPr/>
        </p:nvSpPr>
        <p:spPr>
          <a:xfrm>
            <a:off x="0" y="0"/>
            <a:ext cx="6858000" cy="9906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3366F78F-FC63-4291-880D-11EE276A8E16}"/>
              </a:ext>
            </a:extLst>
          </p:cNvPr>
          <p:cNvSpPr txBox="1"/>
          <p:nvPr/>
        </p:nvSpPr>
        <p:spPr>
          <a:xfrm>
            <a:off x="862370" y="89049"/>
            <a:ext cx="5217478" cy="646331"/>
          </a:xfrm>
          <a:prstGeom prst="rect">
            <a:avLst/>
          </a:prstGeom>
          <a:noFill/>
        </p:spPr>
        <p:txBody>
          <a:bodyPr wrap="square" rtlCol="0">
            <a:spAutoFit/>
          </a:bodyPr>
          <a:lstStyle/>
          <a:p>
            <a:pPr algn="ctr"/>
            <a:r>
              <a:rPr kumimoji="1" lang="ja-JP" altLang="en-US" sz="3600" b="1" dirty="0">
                <a:ln>
                  <a:solidFill>
                    <a:schemeClr val="tx1"/>
                  </a:solidFill>
                </a:ln>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～チーム制作を終えて～</a:t>
            </a:r>
          </a:p>
        </p:txBody>
      </p:sp>
      <p:sp>
        <p:nvSpPr>
          <p:cNvPr id="12" name="正方形/長方形 11">
            <a:extLst>
              <a:ext uri="{FF2B5EF4-FFF2-40B4-BE49-F238E27FC236}">
                <a16:creationId xmlns:a16="http://schemas.microsoft.com/office/drawing/2014/main" id="{E19DFE44-572F-40E8-96B5-F7FFC8510FD7}"/>
              </a:ext>
            </a:extLst>
          </p:cNvPr>
          <p:cNvSpPr/>
          <p:nvPr/>
        </p:nvSpPr>
        <p:spPr>
          <a:xfrm>
            <a:off x="103560" y="1577079"/>
            <a:ext cx="6699004" cy="1933361"/>
          </a:xfrm>
          <a:prstGeom prst="rect">
            <a:avLst/>
          </a:prstGeom>
          <a:solidFill>
            <a:schemeClr val="bg2">
              <a:lumMod val="25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kumimoji="1" lang="ja-JP" altLang="en-US" dirty="0">
              <a:solidFill>
                <a:schemeClr val="tx1"/>
              </a:solidFill>
            </a:endParaRPr>
          </a:p>
        </p:txBody>
      </p:sp>
      <p:sp>
        <p:nvSpPr>
          <p:cNvPr id="14" name="正方形/長方形 13">
            <a:extLst>
              <a:ext uri="{FF2B5EF4-FFF2-40B4-BE49-F238E27FC236}">
                <a16:creationId xmlns:a16="http://schemas.microsoft.com/office/drawing/2014/main" id="{1909212D-8DDC-4F0F-8122-4B5CBCF49DBB}"/>
              </a:ext>
            </a:extLst>
          </p:cNvPr>
          <p:cNvSpPr/>
          <p:nvPr/>
        </p:nvSpPr>
        <p:spPr>
          <a:xfrm>
            <a:off x="76916" y="4157364"/>
            <a:ext cx="6699004" cy="2168709"/>
          </a:xfrm>
          <a:prstGeom prst="rect">
            <a:avLst/>
          </a:prstGeom>
          <a:solidFill>
            <a:schemeClr val="bg2">
              <a:lumMod val="25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kumimoji="1" lang="ja-JP" altLang="en-US" dirty="0">
              <a:solidFill>
                <a:schemeClr val="tx1"/>
              </a:solidFill>
            </a:endParaRPr>
          </a:p>
        </p:txBody>
      </p:sp>
      <p:sp>
        <p:nvSpPr>
          <p:cNvPr id="15" name="正方形/長方形 14">
            <a:extLst>
              <a:ext uri="{FF2B5EF4-FFF2-40B4-BE49-F238E27FC236}">
                <a16:creationId xmlns:a16="http://schemas.microsoft.com/office/drawing/2014/main" id="{AEB06FFC-E182-4444-BAEB-B1D28623F7B9}"/>
              </a:ext>
            </a:extLst>
          </p:cNvPr>
          <p:cNvSpPr/>
          <p:nvPr/>
        </p:nvSpPr>
        <p:spPr>
          <a:xfrm>
            <a:off x="76916" y="6992350"/>
            <a:ext cx="6699004" cy="2694407"/>
          </a:xfrm>
          <a:prstGeom prst="rect">
            <a:avLst/>
          </a:prstGeom>
          <a:solidFill>
            <a:schemeClr val="bg2">
              <a:lumMod val="25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kumimoji="1" lang="ja-JP" altLang="en-US" dirty="0">
              <a:solidFill>
                <a:schemeClr val="tx1"/>
              </a:solidFill>
            </a:endParaRPr>
          </a:p>
        </p:txBody>
      </p:sp>
      <p:sp>
        <p:nvSpPr>
          <p:cNvPr id="2" name="テキスト ボックス 1">
            <a:extLst>
              <a:ext uri="{FF2B5EF4-FFF2-40B4-BE49-F238E27FC236}">
                <a16:creationId xmlns:a16="http://schemas.microsoft.com/office/drawing/2014/main" id="{601C7FD2-98A8-47CE-9A4E-73F198F461FE}"/>
              </a:ext>
            </a:extLst>
          </p:cNvPr>
          <p:cNvSpPr txBox="1"/>
          <p:nvPr/>
        </p:nvSpPr>
        <p:spPr>
          <a:xfrm>
            <a:off x="103560" y="3685757"/>
            <a:ext cx="1961147" cy="461665"/>
          </a:xfrm>
          <a:prstGeom prst="rect">
            <a:avLst/>
          </a:prstGeom>
          <a:noFill/>
        </p:spPr>
        <p:txBody>
          <a:bodyPr wrap="square" rtlCol="0">
            <a:spAutoFit/>
          </a:bodyPr>
          <a:lstStyle/>
          <a:p>
            <a:r>
              <a:rPr kumimoji="1" lang="ja-JP" altLang="en-US" sz="24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反省点</a:t>
            </a:r>
          </a:p>
        </p:txBody>
      </p:sp>
      <p:sp>
        <p:nvSpPr>
          <p:cNvPr id="8" name="テキスト ボックス 7">
            <a:extLst>
              <a:ext uri="{FF2B5EF4-FFF2-40B4-BE49-F238E27FC236}">
                <a16:creationId xmlns:a16="http://schemas.microsoft.com/office/drawing/2014/main" id="{BA463CDC-67BF-4F4A-A13A-FEDA701B1ADC}"/>
              </a:ext>
            </a:extLst>
          </p:cNvPr>
          <p:cNvSpPr txBox="1"/>
          <p:nvPr/>
        </p:nvSpPr>
        <p:spPr>
          <a:xfrm>
            <a:off x="76916" y="6516370"/>
            <a:ext cx="2735895" cy="461665"/>
          </a:xfrm>
          <a:prstGeom prst="rect">
            <a:avLst/>
          </a:prstGeom>
          <a:noFill/>
        </p:spPr>
        <p:txBody>
          <a:bodyPr wrap="square" rtlCol="0">
            <a:spAutoFit/>
          </a:bodyPr>
          <a:lstStyle/>
          <a:p>
            <a:r>
              <a:rPr kumimoji="1" lang="ja-JP" altLang="en-US" sz="24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次の制作に向けて</a:t>
            </a:r>
          </a:p>
        </p:txBody>
      </p:sp>
      <p:sp>
        <p:nvSpPr>
          <p:cNvPr id="9" name="テキスト ボックス 8">
            <a:extLst>
              <a:ext uri="{FF2B5EF4-FFF2-40B4-BE49-F238E27FC236}">
                <a16:creationId xmlns:a16="http://schemas.microsoft.com/office/drawing/2014/main" id="{0D908614-E631-43B1-951D-E5FA22B03C2F}"/>
              </a:ext>
            </a:extLst>
          </p:cNvPr>
          <p:cNvSpPr txBox="1"/>
          <p:nvPr/>
        </p:nvSpPr>
        <p:spPr>
          <a:xfrm>
            <a:off x="103560" y="1115414"/>
            <a:ext cx="2820115" cy="461665"/>
          </a:xfrm>
          <a:prstGeom prst="rect">
            <a:avLst/>
          </a:prstGeom>
          <a:noFill/>
        </p:spPr>
        <p:txBody>
          <a:bodyPr wrap="square" rtlCol="0">
            <a:spAutoFit/>
          </a:bodyPr>
          <a:lstStyle/>
          <a:p>
            <a:r>
              <a:rPr kumimoji="1" lang="ja-JP" altLang="en-US" sz="2400" b="1" dirty="0">
                <a:solidFill>
                  <a:schemeClr val="bg1"/>
                </a:solidFill>
                <a:effectLst>
                  <a:glow rad="63500">
                    <a:srgbClr val="FF0000">
                      <a:alpha val="40000"/>
                    </a:srgbClr>
                  </a:glow>
                </a:effectLst>
                <a:latin typeface="BIZ UD明朝 Medium" panose="02020500000000000000" pitchFamily="17" charset="-128"/>
                <a:ea typeface="BIZ UD明朝 Medium" panose="02020500000000000000" pitchFamily="17" charset="-128"/>
              </a:rPr>
              <a:t>うまくいった点</a:t>
            </a:r>
          </a:p>
        </p:txBody>
      </p:sp>
      <p:sp>
        <p:nvSpPr>
          <p:cNvPr id="13" name="テキスト ボックス 12">
            <a:extLst>
              <a:ext uri="{FF2B5EF4-FFF2-40B4-BE49-F238E27FC236}">
                <a16:creationId xmlns:a16="http://schemas.microsoft.com/office/drawing/2014/main" id="{4C148177-42A4-47EA-8B41-689563BE8B52}"/>
              </a:ext>
            </a:extLst>
          </p:cNvPr>
          <p:cNvSpPr txBox="1"/>
          <p:nvPr/>
        </p:nvSpPr>
        <p:spPr>
          <a:xfrm>
            <a:off x="76916" y="7097814"/>
            <a:ext cx="6614785" cy="2462213"/>
          </a:xfrm>
          <a:prstGeom prst="rect">
            <a:avLst/>
          </a:prstGeom>
          <a:noFill/>
        </p:spPr>
        <p:txBody>
          <a:bodyPr wrap="square" rtlCol="0">
            <a:spAutoFit/>
          </a:bodyPr>
          <a:lstStyle/>
          <a:p>
            <a:r>
              <a:rPr kumimoji="1" lang="ja-JP" altLang="en-US" sz="2200" b="1" dirty="0">
                <a:solidFill>
                  <a:schemeClr val="bg1"/>
                </a:solidFill>
                <a:latin typeface="BIZ UD明朝 Medium" panose="02020500000000000000" pitchFamily="17" charset="-128"/>
                <a:ea typeface="BIZ UD明朝 Medium" panose="02020500000000000000" pitchFamily="17" charset="-128"/>
              </a:rPr>
              <a:t>反省点で上げた内容は話し合いで事前にしっかりと決め、全員が意見を出す場を設けなければいけないと痛感した。それに加えて、早い段階で仕様の準備に入れずに仕様を切り捨てる事になったので作業の開始と終了の予定はしっかりと決めておかなければならない。</a:t>
            </a:r>
            <a:endParaRPr kumimoji="1" lang="en-US" altLang="ja-JP" sz="2200" b="1" dirty="0">
              <a:solidFill>
                <a:schemeClr val="bg1"/>
              </a:solidFill>
              <a:latin typeface="BIZ UD明朝 Medium" panose="02020500000000000000" pitchFamily="17" charset="-128"/>
              <a:ea typeface="BIZ UD明朝 Medium" panose="02020500000000000000" pitchFamily="17" charset="-128"/>
            </a:endParaRPr>
          </a:p>
          <a:p>
            <a:r>
              <a:rPr kumimoji="1" lang="ja-JP" altLang="en-US" sz="2200" b="1" dirty="0">
                <a:solidFill>
                  <a:schemeClr val="bg1"/>
                </a:solidFill>
                <a:latin typeface="BIZ UD明朝 Medium" panose="02020500000000000000" pitchFamily="17" charset="-128"/>
                <a:ea typeface="BIZ UD明朝 Medium" panose="02020500000000000000" pitchFamily="17" charset="-128"/>
              </a:rPr>
              <a:t>次の制作ではこれらを意識し、制作に取り組む。</a:t>
            </a:r>
            <a:endParaRPr kumimoji="1" lang="en-US" altLang="ja-JP" sz="2200" b="1" dirty="0">
              <a:solidFill>
                <a:schemeClr val="bg1"/>
              </a:solidFill>
              <a:latin typeface="BIZ UD明朝 Medium" panose="02020500000000000000" pitchFamily="17" charset="-128"/>
              <a:ea typeface="BIZ UD明朝 Medium" panose="02020500000000000000" pitchFamily="17" charset="-128"/>
            </a:endParaRPr>
          </a:p>
        </p:txBody>
      </p:sp>
      <p:sp>
        <p:nvSpPr>
          <p:cNvPr id="16" name="テキスト ボックス 15">
            <a:extLst>
              <a:ext uri="{FF2B5EF4-FFF2-40B4-BE49-F238E27FC236}">
                <a16:creationId xmlns:a16="http://schemas.microsoft.com/office/drawing/2014/main" id="{78D889D1-122E-406C-8C28-1734588BE572}"/>
              </a:ext>
            </a:extLst>
          </p:cNvPr>
          <p:cNvSpPr txBox="1"/>
          <p:nvPr/>
        </p:nvSpPr>
        <p:spPr>
          <a:xfrm>
            <a:off x="76916" y="4147422"/>
            <a:ext cx="6441619" cy="2123658"/>
          </a:xfrm>
          <a:prstGeom prst="rect">
            <a:avLst/>
          </a:prstGeom>
          <a:noFill/>
        </p:spPr>
        <p:txBody>
          <a:bodyPr wrap="square" rtlCol="0">
            <a:spAutoFit/>
          </a:bodyPr>
          <a:lstStyle/>
          <a:p>
            <a:r>
              <a:rPr kumimoji="1" lang="ja-JP" altLang="en-US" sz="2200" b="1" dirty="0">
                <a:solidFill>
                  <a:schemeClr val="bg1"/>
                </a:solidFill>
                <a:latin typeface="BIZ UD明朝 Medium" panose="02020500000000000000" pitchFamily="17" charset="-128"/>
                <a:ea typeface="BIZ UD明朝 Medium" panose="02020500000000000000" pitchFamily="17" charset="-128"/>
              </a:rPr>
              <a:t>大きな反省点はリーダーである自分が作業に付きっきりになってしまって、スケジュール管理が甘くなってしまったこと。それに、チーム全体では意見が少なく、決定に時間がかかったり、曖昧な状態で作業に取り組んだりして、後々修正することになってしまったことが反省点に挙げられる。</a:t>
            </a:r>
          </a:p>
        </p:txBody>
      </p:sp>
      <p:sp>
        <p:nvSpPr>
          <p:cNvPr id="17" name="テキスト ボックス 16">
            <a:extLst>
              <a:ext uri="{FF2B5EF4-FFF2-40B4-BE49-F238E27FC236}">
                <a16:creationId xmlns:a16="http://schemas.microsoft.com/office/drawing/2014/main" id="{7AEEDC95-8F05-480B-A9BA-6949DD0D5D48}"/>
              </a:ext>
            </a:extLst>
          </p:cNvPr>
          <p:cNvSpPr txBox="1"/>
          <p:nvPr/>
        </p:nvSpPr>
        <p:spPr>
          <a:xfrm>
            <a:off x="103560" y="1641048"/>
            <a:ext cx="6614783" cy="1785104"/>
          </a:xfrm>
          <a:prstGeom prst="rect">
            <a:avLst/>
          </a:prstGeom>
          <a:noFill/>
        </p:spPr>
        <p:txBody>
          <a:bodyPr wrap="square" rtlCol="0">
            <a:spAutoFit/>
          </a:bodyPr>
          <a:lstStyle/>
          <a:p>
            <a:r>
              <a:rPr kumimoji="1" lang="ja-JP" altLang="en-US" sz="2200" b="1" dirty="0">
                <a:solidFill>
                  <a:schemeClr val="bg1"/>
                </a:solidFill>
                <a:latin typeface="BIZ UD明朝 Medium" panose="02020500000000000000" pitchFamily="17" charset="-128"/>
                <a:ea typeface="BIZ UD明朝 Medium" panose="02020500000000000000" pitchFamily="17" charset="-128"/>
              </a:rPr>
              <a:t>全体の実力は自分の予想通りだったので上手く仕事を割り振りでき、作業が止まる時間も少なかったと感じる。そのおかげか予定通りに制作を進める事ができ、残った時間でデバッグや完成度の向上に時間を回せたのがとても大きかった。</a:t>
            </a:r>
          </a:p>
        </p:txBody>
      </p:sp>
    </p:spTree>
    <p:extLst>
      <p:ext uri="{BB962C8B-B14F-4D97-AF65-F5344CB8AC3E}">
        <p14:creationId xmlns:p14="http://schemas.microsoft.com/office/powerpoint/2010/main" val="3612013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正方形/長方形 26">
            <a:extLst>
              <a:ext uri="{FF2B5EF4-FFF2-40B4-BE49-F238E27FC236}">
                <a16:creationId xmlns:a16="http://schemas.microsoft.com/office/drawing/2014/main" id="{8AC1E1F4-46BA-460B-926A-68FE26C6F5F4}"/>
              </a:ext>
            </a:extLst>
          </p:cNvPr>
          <p:cNvSpPr/>
          <p:nvPr/>
        </p:nvSpPr>
        <p:spPr>
          <a:xfrm>
            <a:off x="974169" y="0"/>
            <a:ext cx="6858000" cy="9906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正方形/長方形 30">
            <a:extLst>
              <a:ext uri="{FF2B5EF4-FFF2-40B4-BE49-F238E27FC236}">
                <a16:creationId xmlns:a16="http://schemas.microsoft.com/office/drawing/2014/main" id="{4ECAAB56-35C2-48DC-9CE5-E0CDB83FF95C}"/>
              </a:ext>
            </a:extLst>
          </p:cNvPr>
          <p:cNvSpPr/>
          <p:nvPr/>
        </p:nvSpPr>
        <p:spPr>
          <a:xfrm>
            <a:off x="1885468" y="659697"/>
            <a:ext cx="4778221" cy="1272572"/>
          </a:xfrm>
          <a:prstGeom prst="rect">
            <a:avLst/>
          </a:prstGeom>
          <a:solidFill>
            <a:schemeClr val="bg2">
              <a:lumMod val="25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0" name="正方形/長方形 29">
            <a:extLst>
              <a:ext uri="{FF2B5EF4-FFF2-40B4-BE49-F238E27FC236}">
                <a16:creationId xmlns:a16="http://schemas.microsoft.com/office/drawing/2014/main" id="{C7724B31-F4A1-4FDB-A3B2-A0F2F9420F7D}"/>
              </a:ext>
            </a:extLst>
          </p:cNvPr>
          <p:cNvSpPr/>
          <p:nvPr/>
        </p:nvSpPr>
        <p:spPr>
          <a:xfrm>
            <a:off x="1885468" y="2635626"/>
            <a:ext cx="4778221" cy="1272572"/>
          </a:xfrm>
          <a:prstGeom prst="rect">
            <a:avLst/>
          </a:prstGeom>
          <a:solidFill>
            <a:schemeClr val="bg2">
              <a:lumMod val="25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15EA2657-D0DA-4D51-A00B-4EA30774328C}"/>
              </a:ext>
            </a:extLst>
          </p:cNvPr>
          <p:cNvSpPr/>
          <p:nvPr/>
        </p:nvSpPr>
        <p:spPr>
          <a:xfrm>
            <a:off x="1885468" y="4588340"/>
            <a:ext cx="4778221" cy="1272572"/>
          </a:xfrm>
          <a:prstGeom prst="rect">
            <a:avLst/>
          </a:prstGeom>
          <a:solidFill>
            <a:schemeClr val="bg2">
              <a:lumMod val="25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3441ABF3-CE74-4C1F-A1B1-4F3B22B4E1FF}"/>
              </a:ext>
            </a:extLst>
          </p:cNvPr>
          <p:cNvSpPr/>
          <p:nvPr/>
        </p:nvSpPr>
        <p:spPr>
          <a:xfrm>
            <a:off x="1885468" y="6564269"/>
            <a:ext cx="4778221" cy="1272572"/>
          </a:xfrm>
          <a:prstGeom prst="rect">
            <a:avLst/>
          </a:prstGeom>
          <a:solidFill>
            <a:schemeClr val="bg2">
              <a:lumMod val="25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8" name="正方形/長方形 87">
            <a:extLst>
              <a:ext uri="{FF2B5EF4-FFF2-40B4-BE49-F238E27FC236}">
                <a16:creationId xmlns:a16="http://schemas.microsoft.com/office/drawing/2014/main" id="{A99E6745-6E41-42F0-9269-6B2C11C2E2BB}"/>
              </a:ext>
            </a:extLst>
          </p:cNvPr>
          <p:cNvSpPr/>
          <p:nvPr/>
        </p:nvSpPr>
        <p:spPr>
          <a:xfrm>
            <a:off x="1885468" y="8516983"/>
            <a:ext cx="4778221" cy="1272572"/>
          </a:xfrm>
          <a:prstGeom prst="rect">
            <a:avLst/>
          </a:prstGeom>
          <a:solidFill>
            <a:schemeClr val="bg2">
              <a:lumMod val="25000"/>
            </a:schemeClr>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0" name="図 39">
            <a:extLst>
              <a:ext uri="{FF2B5EF4-FFF2-40B4-BE49-F238E27FC236}">
                <a16:creationId xmlns:a16="http://schemas.microsoft.com/office/drawing/2014/main" id="{526E3B38-3F27-43DB-AED9-DC0C307A7F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4807" y="5928914"/>
            <a:ext cx="635900" cy="635900"/>
          </a:xfrm>
          <a:prstGeom prst="rect">
            <a:avLst/>
          </a:prstGeom>
        </p:spPr>
      </p:pic>
      <p:pic>
        <p:nvPicPr>
          <p:cNvPr id="44" name="図 43">
            <a:extLst>
              <a:ext uri="{FF2B5EF4-FFF2-40B4-BE49-F238E27FC236}">
                <a16:creationId xmlns:a16="http://schemas.microsoft.com/office/drawing/2014/main" id="{21BE9401-061B-489F-A0A1-9EDF20BFD7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1536" y="7845572"/>
            <a:ext cx="718995" cy="718995"/>
          </a:xfrm>
          <a:prstGeom prst="rect">
            <a:avLst/>
          </a:prstGeom>
        </p:spPr>
      </p:pic>
      <p:pic>
        <p:nvPicPr>
          <p:cNvPr id="59" name="図 58">
            <a:extLst>
              <a:ext uri="{FF2B5EF4-FFF2-40B4-BE49-F238E27FC236}">
                <a16:creationId xmlns:a16="http://schemas.microsoft.com/office/drawing/2014/main" id="{805960D7-18EF-4991-87A7-4B187BD84A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310" y="228743"/>
            <a:ext cx="1683877" cy="1683877"/>
          </a:xfrm>
          <a:prstGeom prst="rect">
            <a:avLst/>
          </a:prstGeom>
          <a:solidFill>
            <a:schemeClr val="bg1">
              <a:lumMod val="85000"/>
            </a:scheme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sp>
        <p:nvSpPr>
          <p:cNvPr id="60" name="テキスト ボックス 59">
            <a:extLst>
              <a:ext uri="{FF2B5EF4-FFF2-40B4-BE49-F238E27FC236}">
                <a16:creationId xmlns:a16="http://schemas.microsoft.com/office/drawing/2014/main" id="{CFDB391B-1BBB-41F8-926F-4C011088241C}"/>
              </a:ext>
            </a:extLst>
          </p:cNvPr>
          <p:cNvSpPr txBox="1"/>
          <p:nvPr/>
        </p:nvSpPr>
        <p:spPr>
          <a:xfrm>
            <a:off x="2089897" y="187734"/>
            <a:ext cx="2635658" cy="461665"/>
          </a:xfrm>
          <a:prstGeom prst="rect">
            <a:avLst/>
          </a:prstGeom>
          <a:noFill/>
        </p:spPr>
        <p:txBody>
          <a:bodyPr wrap="none" rtlCol="0">
            <a:spAutoFit/>
          </a:bodyPr>
          <a:lstStyle/>
          <a:p>
            <a:r>
              <a:rPr kumimoji="1" lang="en-US" altLang="ja-JP" sz="2400" b="1" dirty="0">
                <a:ln>
                  <a:solidFill>
                    <a:schemeClr val="tx1"/>
                  </a:solidFill>
                </a:ln>
                <a:solidFill>
                  <a:schemeClr val="bg1"/>
                </a:solidFill>
              </a:rPr>
              <a:t>No.0</a:t>
            </a:r>
            <a:r>
              <a:rPr kumimoji="1" lang="ja-JP" altLang="en-US" sz="2400" b="1" dirty="0">
                <a:ln>
                  <a:solidFill>
                    <a:schemeClr val="tx1"/>
                  </a:solidFill>
                </a:ln>
                <a:solidFill>
                  <a:schemeClr val="bg1"/>
                </a:solidFill>
              </a:rPr>
              <a:t>：坂本　翔唯</a:t>
            </a:r>
          </a:p>
        </p:txBody>
      </p:sp>
      <p:sp>
        <p:nvSpPr>
          <p:cNvPr id="63" name="テキスト ボックス 62">
            <a:extLst>
              <a:ext uri="{FF2B5EF4-FFF2-40B4-BE49-F238E27FC236}">
                <a16:creationId xmlns:a16="http://schemas.microsoft.com/office/drawing/2014/main" id="{16FCC6C5-3AA6-472F-AA63-4A2B5AD911C9}"/>
              </a:ext>
            </a:extLst>
          </p:cNvPr>
          <p:cNvSpPr txBox="1"/>
          <p:nvPr/>
        </p:nvSpPr>
        <p:spPr>
          <a:xfrm>
            <a:off x="2089897" y="2188951"/>
            <a:ext cx="2787943" cy="461665"/>
          </a:xfrm>
          <a:prstGeom prst="rect">
            <a:avLst/>
          </a:prstGeom>
          <a:noFill/>
        </p:spPr>
        <p:txBody>
          <a:bodyPr wrap="none" rtlCol="0">
            <a:spAutoFit/>
          </a:bodyPr>
          <a:lstStyle/>
          <a:p>
            <a:r>
              <a:rPr kumimoji="1" lang="en-US" altLang="ja-JP" sz="2400" b="1" dirty="0">
                <a:ln>
                  <a:solidFill>
                    <a:schemeClr val="tx1"/>
                  </a:solidFill>
                </a:ln>
                <a:solidFill>
                  <a:schemeClr val="bg1"/>
                </a:solidFill>
              </a:rPr>
              <a:t>No.</a:t>
            </a:r>
            <a:r>
              <a:rPr kumimoji="1" lang="ja-JP" altLang="en-US" sz="2400" b="1" dirty="0">
                <a:ln>
                  <a:solidFill>
                    <a:schemeClr val="tx1"/>
                  </a:solidFill>
                </a:ln>
                <a:solidFill>
                  <a:schemeClr val="bg1"/>
                </a:solidFill>
              </a:rPr>
              <a:t>１：早川　友貴</a:t>
            </a:r>
          </a:p>
        </p:txBody>
      </p:sp>
      <p:sp>
        <p:nvSpPr>
          <p:cNvPr id="66" name="テキスト ボックス 65">
            <a:extLst>
              <a:ext uri="{FF2B5EF4-FFF2-40B4-BE49-F238E27FC236}">
                <a16:creationId xmlns:a16="http://schemas.microsoft.com/office/drawing/2014/main" id="{0C50042D-568D-44E3-9DE7-8AAE55899AE8}"/>
              </a:ext>
            </a:extLst>
          </p:cNvPr>
          <p:cNvSpPr txBox="1"/>
          <p:nvPr/>
        </p:nvSpPr>
        <p:spPr>
          <a:xfrm>
            <a:off x="2089897" y="4138062"/>
            <a:ext cx="2787943" cy="461665"/>
          </a:xfrm>
          <a:prstGeom prst="rect">
            <a:avLst/>
          </a:prstGeom>
          <a:noFill/>
        </p:spPr>
        <p:txBody>
          <a:bodyPr wrap="none" rtlCol="0">
            <a:spAutoFit/>
          </a:bodyPr>
          <a:lstStyle/>
          <a:p>
            <a:r>
              <a:rPr kumimoji="1" lang="en-US" altLang="ja-JP" sz="2400" b="1" dirty="0">
                <a:ln>
                  <a:solidFill>
                    <a:schemeClr val="tx1"/>
                  </a:solidFill>
                </a:ln>
                <a:solidFill>
                  <a:schemeClr val="bg1"/>
                </a:solidFill>
              </a:rPr>
              <a:t>No.</a:t>
            </a:r>
            <a:r>
              <a:rPr kumimoji="1" lang="ja-JP" altLang="en-US" sz="2400" b="1" dirty="0">
                <a:ln>
                  <a:solidFill>
                    <a:schemeClr val="tx1"/>
                  </a:solidFill>
                </a:ln>
                <a:solidFill>
                  <a:schemeClr val="bg1"/>
                </a:solidFill>
              </a:rPr>
              <a:t>２：堀川　萩大</a:t>
            </a:r>
          </a:p>
        </p:txBody>
      </p:sp>
      <p:sp>
        <p:nvSpPr>
          <p:cNvPr id="69" name="テキスト ボックス 68">
            <a:extLst>
              <a:ext uri="{FF2B5EF4-FFF2-40B4-BE49-F238E27FC236}">
                <a16:creationId xmlns:a16="http://schemas.microsoft.com/office/drawing/2014/main" id="{594C4444-9C47-4AE5-9360-724779CFD695}"/>
              </a:ext>
            </a:extLst>
          </p:cNvPr>
          <p:cNvSpPr txBox="1"/>
          <p:nvPr/>
        </p:nvSpPr>
        <p:spPr>
          <a:xfrm>
            <a:off x="2089897" y="6117594"/>
            <a:ext cx="2787943" cy="461665"/>
          </a:xfrm>
          <a:prstGeom prst="rect">
            <a:avLst/>
          </a:prstGeom>
          <a:noFill/>
        </p:spPr>
        <p:txBody>
          <a:bodyPr wrap="none" rtlCol="0">
            <a:spAutoFit/>
          </a:bodyPr>
          <a:lstStyle/>
          <a:p>
            <a:r>
              <a:rPr kumimoji="1" lang="en-US" altLang="ja-JP" sz="2400" b="1" dirty="0">
                <a:ln>
                  <a:solidFill>
                    <a:schemeClr val="tx1"/>
                  </a:solidFill>
                </a:ln>
                <a:solidFill>
                  <a:schemeClr val="bg1"/>
                </a:solidFill>
              </a:rPr>
              <a:t>No.</a:t>
            </a:r>
            <a:r>
              <a:rPr kumimoji="1" lang="ja-JP" altLang="en-US" sz="2400" b="1" dirty="0">
                <a:ln>
                  <a:solidFill>
                    <a:schemeClr val="tx1"/>
                  </a:solidFill>
                </a:ln>
                <a:solidFill>
                  <a:schemeClr val="bg1"/>
                </a:solidFill>
              </a:rPr>
              <a:t>３：小笠原　彪</a:t>
            </a:r>
          </a:p>
        </p:txBody>
      </p:sp>
      <p:sp>
        <p:nvSpPr>
          <p:cNvPr id="72" name="テキスト ボックス 71">
            <a:extLst>
              <a:ext uri="{FF2B5EF4-FFF2-40B4-BE49-F238E27FC236}">
                <a16:creationId xmlns:a16="http://schemas.microsoft.com/office/drawing/2014/main" id="{A1D16159-6E30-4986-9255-FC68362D413A}"/>
              </a:ext>
            </a:extLst>
          </p:cNvPr>
          <p:cNvSpPr txBox="1"/>
          <p:nvPr/>
        </p:nvSpPr>
        <p:spPr>
          <a:xfrm>
            <a:off x="2089897" y="8068391"/>
            <a:ext cx="3095719" cy="461665"/>
          </a:xfrm>
          <a:prstGeom prst="rect">
            <a:avLst/>
          </a:prstGeom>
          <a:noFill/>
        </p:spPr>
        <p:txBody>
          <a:bodyPr wrap="none" rtlCol="0">
            <a:spAutoFit/>
          </a:bodyPr>
          <a:lstStyle/>
          <a:p>
            <a:r>
              <a:rPr kumimoji="1" lang="en-US" altLang="ja-JP" sz="2400" b="1" dirty="0">
                <a:ln>
                  <a:solidFill>
                    <a:schemeClr val="tx1"/>
                  </a:solidFill>
                </a:ln>
                <a:solidFill>
                  <a:schemeClr val="bg1"/>
                </a:solidFill>
              </a:rPr>
              <a:t>No.</a:t>
            </a:r>
            <a:r>
              <a:rPr kumimoji="1" lang="ja-JP" altLang="en-US" sz="2400" b="1" dirty="0">
                <a:ln>
                  <a:solidFill>
                    <a:schemeClr val="tx1"/>
                  </a:solidFill>
                </a:ln>
                <a:solidFill>
                  <a:schemeClr val="bg1"/>
                </a:solidFill>
              </a:rPr>
              <a:t>４：丹野　竜之介</a:t>
            </a:r>
          </a:p>
        </p:txBody>
      </p:sp>
      <p:pic>
        <p:nvPicPr>
          <p:cNvPr id="38" name="図 37">
            <a:extLst>
              <a:ext uri="{FF2B5EF4-FFF2-40B4-BE49-F238E27FC236}">
                <a16:creationId xmlns:a16="http://schemas.microsoft.com/office/drawing/2014/main" id="{BF1893C8-1625-4BFE-A1B5-AC54496BA47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74807" y="1901237"/>
            <a:ext cx="759747" cy="759747"/>
          </a:xfrm>
          <a:prstGeom prst="rect">
            <a:avLst/>
          </a:prstGeom>
        </p:spPr>
      </p:pic>
      <p:pic>
        <p:nvPicPr>
          <p:cNvPr id="36" name="図 35">
            <a:extLst>
              <a:ext uri="{FF2B5EF4-FFF2-40B4-BE49-F238E27FC236}">
                <a16:creationId xmlns:a16="http://schemas.microsoft.com/office/drawing/2014/main" id="{92F21ABC-E6D2-4189-8C41-6E52972BB51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74807" y="57150"/>
            <a:ext cx="563880" cy="563880"/>
          </a:xfrm>
          <a:prstGeom prst="rect">
            <a:avLst/>
          </a:prstGeom>
        </p:spPr>
      </p:pic>
      <p:pic>
        <p:nvPicPr>
          <p:cNvPr id="42" name="図 41">
            <a:extLst>
              <a:ext uri="{FF2B5EF4-FFF2-40B4-BE49-F238E27FC236}">
                <a16:creationId xmlns:a16="http://schemas.microsoft.com/office/drawing/2014/main" id="{497A1DFE-3D1C-4B46-B505-75045589A29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32178" y="3956439"/>
            <a:ext cx="601201" cy="601201"/>
          </a:xfrm>
          <a:prstGeom prst="rect">
            <a:avLst/>
          </a:prstGeom>
        </p:spPr>
      </p:pic>
      <p:pic>
        <p:nvPicPr>
          <p:cNvPr id="74" name="図 73">
            <a:extLst>
              <a:ext uri="{FF2B5EF4-FFF2-40B4-BE49-F238E27FC236}">
                <a16:creationId xmlns:a16="http://schemas.microsoft.com/office/drawing/2014/main" id="{B85A2E4D-EB02-46BC-9E81-3347A0407DE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4310" y="2194111"/>
            <a:ext cx="1683876" cy="1683876"/>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76" name="図 75">
            <a:extLst>
              <a:ext uri="{FF2B5EF4-FFF2-40B4-BE49-F238E27FC236}">
                <a16:creationId xmlns:a16="http://schemas.microsoft.com/office/drawing/2014/main" id="{C02E2B43-7A1E-48BA-A902-F48408794CA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94310" y="4113784"/>
            <a:ext cx="1683876" cy="1724452"/>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78" name="図 77">
            <a:extLst>
              <a:ext uri="{FF2B5EF4-FFF2-40B4-BE49-F238E27FC236}">
                <a16:creationId xmlns:a16="http://schemas.microsoft.com/office/drawing/2014/main" id="{870E3676-F3DA-43EE-A886-BF7D7B72260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7446" y="6075289"/>
            <a:ext cx="1680740" cy="1740341"/>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pic>
        <p:nvPicPr>
          <p:cNvPr id="80" name="図 79">
            <a:extLst>
              <a:ext uri="{FF2B5EF4-FFF2-40B4-BE49-F238E27FC236}">
                <a16:creationId xmlns:a16="http://schemas.microsoft.com/office/drawing/2014/main" id="{5BFF34D5-C03F-45C1-8A9A-663ACF5F0E9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94310" y="8052683"/>
            <a:ext cx="1691158" cy="1714012"/>
          </a:xfrm>
          <a:prstGeom prst="rect">
            <a:avLst/>
          </a:prstGeom>
          <a:solidFill>
            <a:srgbClr val="FFFFFF">
              <a:shade val="85000"/>
            </a:srgbClr>
          </a:solidFill>
          <a:ln w="88900" cap="sq">
            <a:solidFill>
              <a:srgbClr val="FFFFFF"/>
            </a:solidFill>
            <a:miter lim="800000"/>
          </a:ln>
          <a:effectLst/>
          <a:scene3d>
            <a:camera prst="orthographicFront"/>
            <a:lightRig rig="twoPt" dir="t">
              <a:rot lat="0" lon="0" rev="7200000"/>
            </a:lightRig>
          </a:scene3d>
          <a:sp3d>
            <a:bevelT w="25400" h="19050"/>
            <a:contourClr>
              <a:srgbClr val="FFFFFF"/>
            </a:contourClr>
          </a:sp3d>
        </p:spPr>
      </p:pic>
      <p:sp>
        <p:nvSpPr>
          <p:cNvPr id="81" name="テキスト ボックス 80">
            <a:extLst>
              <a:ext uri="{FF2B5EF4-FFF2-40B4-BE49-F238E27FC236}">
                <a16:creationId xmlns:a16="http://schemas.microsoft.com/office/drawing/2014/main" id="{6762EA3A-A1A3-4EBD-8FEC-342CE30F5D48}"/>
              </a:ext>
            </a:extLst>
          </p:cNvPr>
          <p:cNvSpPr txBox="1"/>
          <p:nvPr/>
        </p:nvSpPr>
        <p:spPr>
          <a:xfrm>
            <a:off x="1891124" y="6612964"/>
            <a:ext cx="2723823" cy="369332"/>
          </a:xfrm>
          <a:prstGeom prst="rect">
            <a:avLst/>
          </a:prstGeom>
          <a:noFill/>
        </p:spPr>
        <p:txBody>
          <a:bodyPr wrap="none" rtlCol="0">
            <a:spAutoFit/>
          </a:bodyPr>
          <a:lstStyle/>
          <a:p>
            <a:r>
              <a:rPr kumimoji="1" lang="ja-JP" altLang="en-US" b="1" dirty="0">
                <a:solidFill>
                  <a:schemeClr val="bg1"/>
                </a:solidFill>
                <a:latin typeface="BIZ UD明朝 Medium" panose="02020500000000000000" pitchFamily="17" charset="-128"/>
                <a:ea typeface="BIZ UD明朝 Medium" panose="02020500000000000000" pitchFamily="17" charset="-128"/>
              </a:rPr>
              <a:t>担当：</a:t>
            </a:r>
            <a:r>
              <a:rPr kumimoji="1" lang="ja-JP" altLang="en-US" b="1" dirty="0">
                <a:solidFill>
                  <a:srgbClr val="FF0000"/>
                </a:solidFill>
                <a:latin typeface="BIZ UD明朝 Medium" panose="02020500000000000000" pitchFamily="17" charset="-128"/>
                <a:ea typeface="BIZ UD明朝 Medium" panose="02020500000000000000" pitchFamily="17" charset="-128"/>
              </a:rPr>
              <a:t>カメラ関係の処理</a:t>
            </a:r>
          </a:p>
        </p:txBody>
      </p:sp>
      <p:sp>
        <p:nvSpPr>
          <p:cNvPr id="25" name="テキスト ボックス 24">
            <a:extLst>
              <a:ext uri="{FF2B5EF4-FFF2-40B4-BE49-F238E27FC236}">
                <a16:creationId xmlns:a16="http://schemas.microsoft.com/office/drawing/2014/main" id="{DF8BA723-4A06-478B-AF1C-1DB5B9E84439}"/>
              </a:ext>
            </a:extLst>
          </p:cNvPr>
          <p:cNvSpPr txBox="1"/>
          <p:nvPr/>
        </p:nvSpPr>
        <p:spPr>
          <a:xfrm>
            <a:off x="1876885" y="8546628"/>
            <a:ext cx="4095993" cy="369332"/>
          </a:xfrm>
          <a:prstGeom prst="rect">
            <a:avLst/>
          </a:prstGeom>
          <a:noFill/>
        </p:spPr>
        <p:txBody>
          <a:bodyPr wrap="none" rtlCol="0">
            <a:spAutoFit/>
          </a:bodyPr>
          <a:lstStyle/>
          <a:p>
            <a:r>
              <a:rPr kumimoji="1" lang="ja-JP" altLang="en-US" b="1" dirty="0">
                <a:solidFill>
                  <a:schemeClr val="bg1"/>
                </a:solidFill>
                <a:latin typeface="BIZ UD明朝 Medium" panose="02020500000000000000" pitchFamily="17" charset="-128"/>
                <a:ea typeface="BIZ UD明朝 Medium" panose="02020500000000000000" pitchFamily="17" charset="-128"/>
              </a:rPr>
              <a:t>担当：</a:t>
            </a:r>
            <a:r>
              <a:rPr kumimoji="1" lang="ja-JP" altLang="en-US" b="1" dirty="0">
                <a:solidFill>
                  <a:srgbClr val="FF0000"/>
                </a:solidFill>
                <a:latin typeface="BIZ UD明朝 Medium" panose="02020500000000000000" pitchFamily="17" charset="-128"/>
                <a:ea typeface="BIZ UD明朝 Medium" panose="02020500000000000000" pitchFamily="17" charset="-128"/>
              </a:rPr>
              <a:t>敵全般の処理</a:t>
            </a:r>
            <a:r>
              <a:rPr kumimoji="1" lang="en-US" altLang="ja-JP" b="1" dirty="0">
                <a:solidFill>
                  <a:srgbClr val="FF0000"/>
                </a:solidFill>
                <a:latin typeface="BIZ UD明朝 Medium" panose="02020500000000000000" pitchFamily="17" charset="-128"/>
                <a:ea typeface="BIZ UD明朝 Medium" panose="02020500000000000000" pitchFamily="17" charset="-128"/>
              </a:rPr>
              <a:t>(</a:t>
            </a:r>
            <a:r>
              <a:rPr kumimoji="1" lang="en-US" altLang="ja-JP" sz="1400" b="1" dirty="0">
                <a:solidFill>
                  <a:srgbClr val="FF0000"/>
                </a:solidFill>
                <a:latin typeface="BIZ UD明朝 Medium" panose="02020500000000000000" pitchFamily="17" charset="-128"/>
                <a:ea typeface="BIZ UD明朝 Medium" panose="02020500000000000000" pitchFamily="17" charset="-128"/>
              </a:rPr>
              <a:t>AI</a:t>
            </a:r>
            <a:r>
              <a:rPr kumimoji="1" lang="ja-JP" altLang="en-US" sz="1400" b="1" dirty="0">
                <a:solidFill>
                  <a:srgbClr val="FF0000"/>
                </a:solidFill>
                <a:latin typeface="BIZ UD明朝 Medium" panose="02020500000000000000" pitchFamily="17" charset="-128"/>
                <a:ea typeface="BIZ UD明朝 Medium" panose="02020500000000000000" pitchFamily="17" charset="-128"/>
              </a:rPr>
              <a:t>やモデリングなど</a:t>
            </a:r>
            <a:r>
              <a:rPr kumimoji="1" lang="en-US" altLang="ja-JP" sz="1600" b="1" dirty="0">
                <a:solidFill>
                  <a:srgbClr val="FF0000"/>
                </a:solidFill>
                <a:latin typeface="BIZ UD明朝 Medium" panose="02020500000000000000" pitchFamily="17" charset="-128"/>
                <a:ea typeface="BIZ UD明朝 Medium" panose="02020500000000000000" pitchFamily="17" charset="-128"/>
              </a:rPr>
              <a:t>)</a:t>
            </a:r>
            <a:endParaRPr kumimoji="1" lang="ja-JP" altLang="en-US" sz="1600" b="1" dirty="0">
              <a:solidFill>
                <a:srgbClr val="FF0000"/>
              </a:solidFill>
              <a:latin typeface="BIZ UD明朝 Medium" panose="02020500000000000000" pitchFamily="17" charset="-128"/>
              <a:ea typeface="BIZ UD明朝 Medium" panose="02020500000000000000" pitchFamily="17" charset="-128"/>
            </a:endParaRPr>
          </a:p>
        </p:txBody>
      </p:sp>
      <p:sp>
        <p:nvSpPr>
          <p:cNvPr id="26" name="テキスト ボックス 25">
            <a:extLst>
              <a:ext uri="{FF2B5EF4-FFF2-40B4-BE49-F238E27FC236}">
                <a16:creationId xmlns:a16="http://schemas.microsoft.com/office/drawing/2014/main" id="{90D069C2-7083-4D85-A2E0-EB11866DB647}"/>
              </a:ext>
            </a:extLst>
          </p:cNvPr>
          <p:cNvSpPr txBox="1"/>
          <p:nvPr/>
        </p:nvSpPr>
        <p:spPr>
          <a:xfrm>
            <a:off x="1885468" y="8869264"/>
            <a:ext cx="4801314" cy="923330"/>
          </a:xfrm>
          <a:prstGeom prst="rect">
            <a:avLst/>
          </a:prstGeom>
          <a:noFill/>
        </p:spPr>
        <p:txBody>
          <a:bodyPr wrap="none" rtlCol="0">
            <a:spAutoFit/>
          </a:bodyPr>
          <a:lstStyle/>
          <a:p>
            <a:r>
              <a:rPr lang="ja-JP" altLang="en-US" b="1" dirty="0">
                <a:solidFill>
                  <a:schemeClr val="bg1"/>
                </a:solidFill>
                <a:latin typeface="BIZ UD明朝 Medium" panose="02020500000000000000" pitchFamily="17" charset="-128"/>
                <a:ea typeface="BIZ UD明朝 Medium" panose="02020500000000000000" pitchFamily="17" charset="-128"/>
              </a:rPr>
              <a:t>初めてのチーム制作は緊張したが、</a:t>
            </a:r>
            <a:endParaRPr lang="en-US" altLang="ja-JP" b="1" dirty="0">
              <a:solidFill>
                <a:schemeClr val="bg1"/>
              </a:solidFill>
              <a:latin typeface="BIZ UD明朝 Medium" panose="02020500000000000000" pitchFamily="17" charset="-128"/>
              <a:ea typeface="BIZ UD明朝 Medium" panose="02020500000000000000" pitchFamily="17" charset="-128"/>
            </a:endParaRPr>
          </a:p>
          <a:p>
            <a:r>
              <a:rPr lang="ja-JP" altLang="en-US" b="1" dirty="0">
                <a:solidFill>
                  <a:schemeClr val="bg1"/>
                </a:solidFill>
                <a:latin typeface="BIZ UD明朝 Medium" panose="02020500000000000000" pitchFamily="17" charset="-128"/>
                <a:ea typeface="BIZ UD明朝 Medium" panose="02020500000000000000" pitchFamily="17" charset="-128"/>
              </a:rPr>
              <a:t>仕事が明確で個人制作よりスムーズだった。</a:t>
            </a:r>
            <a:endParaRPr lang="en-US" altLang="ja-JP" b="1" dirty="0">
              <a:solidFill>
                <a:schemeClr val="bg1"/>
              </a:solidFill>
              <a:latin typeface="BIZ UD明朝 Medium" panose="02020500000000000000" pitchFamily="17" charset="-128"/>
              <a:ea typeface="BIZ UD明朝 Medium" panose="02020500000000000000" pitchFamily="17" charset="-128"/>
            </a:endParaRPr>
          </a:p>
          <a:p>
            <a:r>
              <a:rPr lang="ja-JP" altLang="en-US" b="1" dirty="0">
                <a:solidFill>
                  <a:schemeClr val="bg1"/>
                </a:solidFill>
                <a:latin typeface="BIZ UD明朝 Medium" panose="02020500000000000000" pitchFamily="17" charset="-128"/>
                <a:ea typeface="BIZ UD明朝 Medium" panose="02020500000000000000" pitchFamily="17" charset="-128"/>
              </a:rPr>
              <a:t>リーダーとチームメイトに感謝。</a:t>
            </a:r>
            <a:endParaRPr kumimoji="1" lang="ja-JP" altLang="en-US" b="1" dirty="0">
              <a:solidFill>
                <a:schemeClr val="bg1"/>
              </a:solidFill>
              <a:latin typeface="BIZ UD明朝 Medium" panose="02020500000000000000" pitchFamily="17" charset="-128"/>
              <a:ea typeface="BIZ UD明朝 Medium" panose="02020500000000000000" pitchFamily="17" charset="-128"/>
            </a:endParaRPr>
          </a:p>
        </p:txBody>
      </p:sp>
      <p:sp>
        <p:nvSpPr>
          <p:cNvPr id="34" name="テキスト ボックス 33">
            <a:extLst>
              <a:ext uri="{FF2B5EF4-FFF2-40B4-BE49-F238E27FC236}">
                <a16:creationId xmlns:a16="http://schemas.microsoft.com/office/drawing/2014/main" id="{D8759C64-1C4B-4BBB-B77F-60D784603C0A}"/>
              </a:ext>
            </a:extLst>
          </p:cNvPr>
          <p:cNvSpPr txBox="1"/>
          <p:nvPr/>
        </p:nvSpPr>
        <p:spPr>
          <a:xfrm>
            <a:off x="1885468" y="6930083"/>
            <a:ext cx="4339650" cy="923330"/>
          </a:xfrm>
          <a:prstGeom prst="rect">
            <a:avLst/>
          </a:prstGeom>
          <a:noFill/>
        </p:spPr>
        <p:txBody>
          <a:bodyPr wrap="none" rtlCol="0">
            <a:spAutoFit/>
          </a:bodyPr>
          <a:lstStyle/>
          <a:p>
            <a:r>
              <a:rPr kumimoji="1" lang="ja-JP" altLang="en-US" b="1" dirty="0">
                <a:solidFill>
                  <a:schemeClr val="bg1"/>
                </a:solidFill>
                <a:latin typeface="BIZ UD明朝 Medium" panose="02020500000000000000" pitchFamily="17" charset="-128"/>
                <a:ea typeface="BIZ UD明朝 Medium" panose="02020500000000000000" pitchFamily="17" charset="-128"/>
              </a:rPr>
              <a:t>いいリーダー、チームメイトに恵まれて</a:t>
            </a:r>
            <a:endParaRPr kumimoji="1" lang="en-US" altLang="ja-JP" b="1" dirty="0">
              <a:solidFill>
                <a:schemeClr val="bg1"/>
              </a:solidFill>
              <a:latin typeface="BIZ UD明朝 Medium" panose="02020500000000000000" pitchFamily="17" charset="-128"/>
              <a:ea typeface="BIZ UD明朝 Medium" panose="02020500000000000000" pitchFamily="17" charset="-128"/>
            </a:endParaRPr>
          </a:p>
          <a:p>
            <a:r>
              <a:rPr kumimoji="1" lang="ja-JP" altLang="en-US" b="1" dirty="0">
                <a:solidFill>
                  <a:schemeClr val="bg1"/>
                </a:solidFill>
                <a:latin typeface="BIZ UD明朝 Medium" panose="02020500000000000000" pitchFamily="17" charset="-128"/>
                <a:ea typeface="BIZ UD明朝 Medium" panose="02020500000000000000" pitchFamily="17" charset="-128"/>
              </a:rPr>
              <a:t>楽しく制作することが出来た。</a:t>
            </a:r>
          </a:p>
          <a:p>
            <a:r>
              <a:rPr kumimoji="1" lang="ja-JP" altLang="en-US" b="1" dirty="0">
                <a:solidFill>
                  <a:schemeClr val="bg1"/>
                </a:solidFill>
                <a:latin typeface="BIZ UD明朝 Medium" panose="02020500000000000000" pitchFamily="17" charset="-128"/>
                <a:ea typeface="BIZ UD明朝 Medium" panose="02020500000000000000" pitchFamily="17" charset="-128"/>
              </a:rPr>
              <a:t>次のチーム制作も頑張りたい。</a:t>
            </a:r>
          </a:p>
        </p:txBody>
      </p:sp>
      <p:sp>
        <p:nvSpPr>
          <p:cNvPr id="32" name="テキスト ボックス 31">
            <a:extLst>
              <a:ext uri="{FF2B5EF4-FFF2-40B4-BE49-F238E27FC236}">
                <a16:creationId xmlns:a16="http://schemas.microsoft.com/office/drawing/2014/main" id="{4B3424E3-EE17-4951-95C5-806984496C2B}"/>
              </a:ext>
            </a:extLst>
          </p:cNvPr>
          <p:cNvSpPr txBox="1"/>
          <p:nvPr/>
        </p:nvSpPr>
        <p:spPr>
          <a:xfrm>
            <a:off x="1885468" y="4948656"/>
            <a:ext cx="4350871" cy="923330"/>
          </a:xfrm>
          <a:prstGeom prst="rect">
            <a:avLst/>
          </a:prstGeom>
          <a:noFill/>
        </p:spPr>
        <p:txBody>
          <a:bodyPr wrap="none" rtlCol="0">
            <a:spAutoFit/>
          </a:bodyPr>
          <a:lstStyle/>
          <a:p>
            <a:r>
              <a:rPr lang="ja-JP" altLang="en-US" b="1" dirty="0">
                <a:solidFill>
                  <a:schemeClr val="bg1"/>
                </a:solidFill>
                <a:latin typeface="BIZ UDP明朝 Medium" panose="02020500000000000000" pitchFamily="18" charset="-128"/>
                <a:ea typeface="BIZ UDP明朝 Medium" panose="02020500000000000000" pitchFamily="18" charset="-128"/>
              </a:rPr>
              <a:t>今思えばもう少しゲームにあったモデルを</a:t>
            </a:r>
            <a:endParaRPr lang="en-US" altLang="ja-JP" b="1" dirty="0">
              <a:solidFill>
                <a:schemeClr val="bg1"/>
              </a:solidFill>
              <a:latin typeface="BIZ UDP明朝 Medium" panose="02020500000000000000" pitchFamily="18" charset="-128"/>
              <a:ea typeface="BIZ UDP明朝 Medium" panose="02020500000000000000" pitchFamily="18" charset="-128"/>
            </a:endParaRPr>
          </a:p>
          <a:p>
            <a:r>
              <a:rPr lang="ja-JP" altLang="en-US" b="1" dirty="0">
                <a:solidFill>
                  <a:schemeClr val="bg1"/>
                </a:solidFill>
                <a:latin typeface="BIZ UDP明朝 Medium" panose="02020500000000000000" pitchFamily="18" charset="-128"/>
                <a:ea typeface="BIZ UDP明朝 Medium" panose="02020500000000000000" pitchFamily="18" charset="-128"/>
              </a:rPr>
              <a:t>作れたと思うけど、いいものを作れたと思う</a:t>
            </a:r>
            <a:endParaRPr lang="en-US" altLang="ja-JP" b="1" dirty="0">
              <a:solidFill>
                <a:schemeClr val="bg1"/>
              </a:solidFill>
              <a:latin typeface="BIZ UDP明朝 Medium" panose="02020500000000000000" pitchFamily="18" charset="-128"/>
              <a:ea typeface="BIZ UDP明朝 Medium" panose="02020500000000000000" pitchFamily="18" charset="-128"/>
            </a:endParaRPr>
          </a:p>
          <a:p>
            <a:r>
              <a:rPr lang="ja-JP" altLang="en-US" b="1" dirty="0" err="1">
                <a:solidFill>
                  <a:schemeClr val="bg1"/>
                </a:solidFill>
                <a:latin typeface="BIZ UDP明朝 Medium" panose="02020500000000000000" pitchFamily="18" charset="-128"/>
                <a:ea typeface="BIZ UDP明朝 Medium" panose="02020500000000000000" pitchFamily="18" charset="-128"/>
              </a:rPr>
              <a:t>ので</a:t>
            </a:r>
            <a:r>
              <a:rPr lang="ja-JP" altLang="en-US" b="1" dirty="0">
                <a:solidFill>
                  <a:schemeClr val="bg1"/>
                </a:solidFill>
                <a:latin typeface="BIZ UDP明朝 Medium" panose="02020500000000000000" pitchFamily="18" charset="-128"/>
                <a:ea typeface="BIZ UDP明朝 Medium" panose="02020500000000000000" pitchFamily="18" charset="-128"/>
              </a:rPr>
              <a:t>楽しかったです。</a:t>
            </a:r>
            <a:endParaRPr kumimoji="1" lang="ja-JP" altLang="en-US" b="1" dirty="0">
              <a:solidFill>
                <a:schemeClr val="bg1"/>
              </a:solidFill>
              <a:latin typeface="BIZ UDP明朝 Medium" panose="02020500000000000000" pitchFamily="18" charset="-128"/>
              <a:ea typeface="BIZ UDP明朝 Medium" panose="02020500000000000000" pitchFamily="18" charset="-128"/>
            </a:endParaRPr>
          </a:p>
        </p:txBody>
      </p:sp>
      <p:sp>
        <p:nvSpPr>
          <p:cNvPr id="33" name="テキスト ボックス 32">
            <a:extLst>
              <a:ext uri="{FF2B5EF4-FFF2-40B4-BE49-F238E27FC236}">
                <a16:creationId xmlns:a16="http://schemas.microsoft.com/office/drawing/2014/main" id="{B814BE91-2856-480E-8D3B-E9C56A9D1266}"/>
              </a:ext>
            </a:extLst>
          </p:cNvPr>
          <p:cNvSpPr txBox="1"/>
          <p:nvPr/>
        </p:nvSpPr>
        <p:spPr>
          <a:xfrm>
            <a:off x="1891124" y="4614201"/>
            <a:ext cx="4775666" cy="369332"/>
          </a:xfrm>
          <a:prstGeom prst="rect">
            <a:avLst/>
          </a:prstGeom>
          <a:noFill/>
        </p:spPr>
        <p:txBody>
          <a:bodyPr wrap="none" rtlCol="0">
            <a:spAutoFit/>
          </a:bodyPr>
          <a:lstStyle/>
          <a:p>
            <a:r>
              <a:rPr kumimoji="1" lang="ja-JP" altLang="en-US" b="1" dirty="0">
                <a:solidFill>
                  <a:schemeClr val="bg1"/>
                </a:solidFill>
                <a:latin typeface="BIZ UD明朝 Medium" panose="02020500000000000000" pitchFamily="17" charset="-128"/>
                <a:ea typeface="BIZ UD明朝 Medium" panose="02020500000000000000" pitchFamily="17" charset="-128"/>
              </a:rPr>
              <a:t>担当：</a:t>
            </a:r>
            <a:r>
              <a:rPr kumimoji="1" lang="ja-JP" altLang="en-US" b="1" dirty="0">
                <a:solidFill>
                  <a:srgbClr val="FF0000"/>
                </a:solidFill>
                <a:latin typeface="BIZ UD明朝 Medium" panose="02020500000000000000" pitchFamily="17" charset="-128"/>
                <a:ea typeface="BIZ UD明朝 Medium" panose="02020500000000000000" pitchFamily="17" charset="-128"/>
              </a:rPr>
              <a:t>モデル制作</a:t>
            </a:r>
            <a:r>
              <a:rPr kumimoji="1" lang="en-US" altLang="ja-JP" b="1" dirty="0">
                <a:solidFill>
                  <a:srgbClr val="FF0000"/>
                </a:solidFill>
                <a:latin typeface="BIZ UD明朝 Medium" panose="02020500000000000000" pitchFamily="17" charset="-128"/>
                <a:ea typeface="BIZ UD明朝 Medium" panose="02020500000000000000" pitchFamily="17" charset="-128"/>
              </a:rPr>
              <a:t>(</a:t>
            </a:r>
            <a:r>
              <a:rPr kumimoji="1" lang="ja-JP" altLang="en-US" sz="1400" b="1" dirty="0">
                <a:solidFill>
                  <a:srgbClr val="FF0000"/>
                </a:solidFill>
                <a:latin typeface="BIZ UD明朝 Medium" panose="02020500000000000000" pitchFamily="17" charset="-128"/>
                <a:ea typeface="BIZ UD明朝 Medium" panose="02020500000000000000" pitchFamily="17" charset="-128"/>
              </a:rPr>
              <a:t>タイトルやリザルト演出なども</a:t>
            </a:r>
            <a:r>
              <a:rPr kumimoji="1" lang="en-US" altLang="ja-JP" b="1" dirty="0">
                <a:solidFill>
                  <a:srgbClr val="FF0000"/>
                </a:solidFill>
                <a:latin typeface="BIZ UD明朝 Medium" panose="02020500000000000000" pitchFamily="17" charset="-128"/>
                <a:ea typeface="BIZ UD明朝 Medium" panose="02020500000000000000" pitchFamily="17" charset="-128"/>
              </a:rPr>
              <a:t>)</a:t>
            </a:r>
            <a:endParaRPr kumimoji="1" lang="ja-JP" altLang="en-US" b="1" dirty="0">
              <a:solidFill>
                <a:srgbClr val="FF0000"/>
              </a:solidFill>
              <a:latin typeface="BIZ UD明朝 Medium" panose="02020500000000000000" pitchFamily="17" charset="-128"/>
              <a:ea typeface="BIZ UD明朝 Medium" panose="02020500000000000000" pitchFamily="17" charset="-128"/>
            </a:endParaRPr>
          </a:p>
        </p:txBody>
      </p:sp>
      <p:sp>
        <p:nvSpPr>
          <p:cNvPr id="35" name="テキスト ボックス 34">
            <a:extLst>
              <a:ext uri="{FF2B5EF4-FFF2-40B4-BE49-F238E27FC236}">
                <a16:creationId xmlns:a16="http://schemas.microsoft.com/office/drawing/2014/main" id="{2FF58FD0-C017-48DA-BD2A-AD67506333CD}"/>
              </a:ext>
            </a:extLst>
          </p:cNvPr>
          <p:cNvSpPr txBox="1"/>
          <p:nvPr/>
        </p:nvSpPr>
        <p:spPr>
          <a:xfrm>
            <a:off x="1868197" y="2668879"/>
            <a:ext cx="2483372" cy="369332"/>
          </a:xfrm>
          <a:prstGeom prst="rect">
            <a:avLst/>
          </a:prstGeom>
          <a:noFill/>
        </p:spPr>
        <p:txBody>
          <a:bodyPr wrap="none" rtlCol="0">
            <a:spAutoFit/>
          </a:bodyPr>
          <a:lstStyle/>
          <a:p>
            <a:r>
              <a:rPr kumimoji="1" lang="ja-JP" altLang="en-US" b="1" dirty="0">
                <a:solidFill>
                  <a:schemeClr val="bg1"/>
                </a:solidFill>
                <a:latin typeface="BIZ UD明朝 Medium" panose="02020500000000000000" pitchFamily="17" charset="-128"/>
                <a:ea typeface="BIZ UD明朝 Medium" panose="02020500000000000000" pitchFamily="17" charset="-128"/>
              </a:rPr>
              <a:t>担当：</a:t>
            </a:r>
            <a:r>
              <a:rPr kumimoji="1" lang="en-US" altLang="ja-JP" b="1" dirty="0">
                <a:solidFill>
                  <a:srgbClr val="FF0000"/>
                </a:solidFill>
                <a:latin typeface="BIZ UD明朝 Medium" panose="02020500000000000000" pitchFamily="17" charset="-128"/>
                <a:ea typeface="BIZ UD明朝 Medium" panose="02020500000000000000" pitchFamily="17" charset="-128"/>
              </a:rPr>
              <a:t>SE</a:t>
            </a:r>
            <a:r>
              <a:rPr kumimoji="1" lang="ja-JP" altLang="en-US" b="1" dirty="0">
                <a:solidFill>
                  <a:srgbClr val="FF0000"/>
                </a:solidFill>
                <a:latin typeface="BIZ UD明朝 Medium" panose="02020500000000000000" pitchFamily="17" charset="-128"/>
                <a:ea typeface="BIZ UD明朝 Medium" panose="02020500000000000000" pitchFamily="17" charset="-128"/>
              </a:rPr>
              <a:t>やモデル制作</a:t>
            </a:r>
          </a:p>
        </p:txBody>
      </p:sp>
      <p:sp>
        <p:nvSpPr>
          <p:cNvPr id="37" name="テキスト ボックス 36">
            <a:extLst>
              <a:ext uri="{FF2B5EF4-FFF2-40B4-BE49-F238E27FC236}">
                <a16:creationId xmlns:a16="http://schemas.microsoft.com/office/drawing/2014/main" id="{5042F8A8-7C97-48B6-8FF0-83E0BA1E6142}"/>
              </a:ext>
            </a:extLst>
          </p:cNvPr>
          <p:cNvSpPr txBox="1"/>
          <p:nvPr/>
        </p:nvSpPr>
        <p:spPr>
          <a:xfrm>
            <a:off x="1889922" y="2989234"/>
            <a:ext cx="4570482" cy="923330"/>
          </a:xfrm>
          <a:prstGeom prst="rect">
            <a:avLst/>
          </a:prstGeom>
          <a:noFill/>
        </p:spPr>
        <p:txBody>
          <a:bodyPr wrap="none" rtlCol="0">
            <a:spAutoFit/>
          </a:bodyPr>
          <a:lstStyle/>
          <a:p>
            <a:r>
              <a:rPr lang="ja-JP" altLang="en-US" b="1" dirty="0">
                <a:solidFill>
                  <a:schemeClr val="bg1"/>
                </a:solidFill>
                <a:latin typeface="BIZ UD明朝 Medium" panose="02020500000000000000" pitchFamily="17" charset="-128"/>
                <a:ea typeface="BIZ UD明朝 Medium" panose="02020500000000000000" pitchFamily="17" charset="-128"/>
              </a:rPr>
              <a:t>あまり良い</a:t>
            </a:r>
            <a:r>
              <a:rPr lang="en-US" altLang="ja-JP" b="1" dirty="0">
                <a:solidFill>
                  <a:schemeClr val="bg1"/>
                </a:solidFill>
                <a:latin typeface="BIZ UD明朝 Medium" panose="02020500000000000000" pitchFamily="17" charset="-128"/>
                <a:ea typeface="BIZ UD明朝 Medium" panose="02020500000000000000" pitchFamily="17" charset="-128"/>
              </a:rPr>
              <a:t>SE</a:t>
            </a:r>
            <a:r>
              <a:rPr lang="ja-JP" altLang="en-US" b="1" dirty="0">
                <a:solidFill>
                  <a:schemeClr val="bg1"/>
                </a:solidFill>
                <a:latin typeface="BIZ UD明朝 Medium" panose="02020500000000000000" pitchFamily="17" charset="-128"/>
                <a:ea typeface="BIZ UD明朝 Medium" panose="02020500000000000000" pitchFamily="17" charset="-128"/>
              </a:rPr>
              <a:t>を用意できなかったのが残念</a:t>
            </a:r>
            <a:endParaRPr lang="en-US" altLang="ja-JP" b="1" dirty="0">
              <a:solidFill>
                <a:schemeClr val="bg1"/>
              </a:solidFill>
              <a:latin typeface="BIZ UD明朝 Medium" panose="02020500000000000000" pitchFamily="17" charset="-128"/>
              <a:ea typeface="BIZ UD明朝 Medium" panose="02020500000000000000" pitchFamily="17" charset="-128"/>
            </a:endParaRPr>
          </a:p>
          <a:p>
            <a:r>
              <a:rPr lang="ja-JP" altLang="en-US" b="1" dirty="0">
                <a:solidFill>
                  <a:schemeClr val="bg1"/>
                </a:solidFill>
                <a:latin typeface="BIZ UD明朝 Medium" panose="02020500000000000000" pitchFamily="17" charset="-128"/>
                <a:ea typeface="BIZ UD明朝 Medium" panose="02020500000000000000" pitchFamily="17" charset="-128"/>
              </a:rPr>
              <a:t>だけど、少しでもホラー要素に貢献出来て</a:t>
            </a:r>
            <a:endParaRPr lang="en-US" altLang="ja-JP" b="1" dirty="0">
              <a:solidFill>
                <a:schemeClr val="bg1"/>
              </a:solidFill>
              <a:latin typeface="BIZ UD明朝 Medium" panose="02020500000000000000" pitchFamily="17" charset="-128"/>
              <a:ea typeface="BIZ UD明朝 Medium" panose="02020500000000000000" pitchFamily="17" charset="-128"/>
            </a:endParaRPr>
          </a:p>
          <a:p>
            <a:r>
              <a:rPr lang="ja-JP" altLang="en-US" b="1" dirty="0">
                <a:solidFill>
                  <a:schemeClr val="bg1"/>
                </a:solidFill>
                <a:latin typeface="BIZ UD明朝 Medium" panose="02020500000000000000" pitchFamily="17" charset="-128"/>
                <a:ea typeface="BIZ UD明朝 Medium" panose="02020500000000000000" pitchFamily="17" charset="-128"/>
              </a:rPr>
              <a:t>良かった。</a:t>
            </a:r>
            <a:endParaRPr kumimoji="1" lang="ja-JP" altLang="en-US" b="1" dirty="0">
              <a:solidFill>
                <a:schemeClr val="bg1"/>
              </a:solidFill>
              <a:latin typeface="BIZ UD明朝 Medium" panose="02020500000000000000" pitchFamily="17" charset="-128"/>
              <a:ea typeface="BIZ UD明朝 Medium" panose="02020500000000000000" pitchFamily="17" charset="-128"/>
            </a:endParaRPr>
          </a:p>
        </p:txBody>
      </p:sp>
      <p:sp>
        <p:nvSpPr>
          <p:cNvPr id="39" name="テキスト ボックス 38">
            <a:extLst>
              <a:ext uri="{FF2B5EF4-FFF2-40B4-BE49-F238E27FC236}">
                <a16:creationId xmlns:a16="http://schemas.microsoft.com/office/drawing/2014/main" id="{7D0A485F-084A-4836-9BE4-2EA293E807CD}"/>
              </a:ext>
            </a:extLst>
          </p:cNvPr>
          <p:cNvSpPr txBox="1"/>
          <p:nvPr/>
        </p:nvSpPr>
        <p:spPr>
          <a:xfrm>
            <a:off x="1899953" y="654526"/>
            <a:ext cx="3877985" cy="369332"/>
          </a:xfrm>
          <a:prstGeom prst="rect">
            <a:avLst/>
          </a:prstGeom>
          <a:noFill/>
        </p:spPr>
        <p:txBody>
          <a:bodyPr wrap="none" rtlCol="0">
            <a:spAutoFit/>
          </a:bodyPr>
          <a:lstStyle/>
          <a:p>
            <a:r>
              <a:rPr kumimoji="1" lang="ja-JP" altLang="en-US" b="1" dirty="0">
                <a:solidFill>
                  <a:schemeClr val="bg1"/>
                </a:solidFill>
                <a:latin typeface="BIZ UD明朝 Medium" panose="02020500000000000000" pitchFamily="17" charset="-128"/>
                <a:ea typeface="BIZ UD明朝 Medium" panose="02020500000000000000" pitchFamily="17" charset="-128"/>
              </a:rPr>
              <a:t>担当：</a:t>
            </a:r>
            <a:r>
              <a:rPr kumimoji="1" lang="ja-JP" altLang="en-US" b="1" dirty="0">
                <a:solidFill>
                  <a:srgbClr val="FF0000"/>
                </a:solidFill>
                <a:latin typeface="BIZ UD明朝 Medium" panose="02020500000000000000" pitchFamily="17" charset="-128"/>
                <a:ea typeface="BIZ UD明朝 Medium" panose="02020500000000000000" pitchFamily="17" charset="-128"/>
              </a:rPr>
              <a:t>資料作成やプレイヤーの処理</a:t>
            </a:r>
          </a:p>
        </p:txBody>
      </p:sp>
      <p:sp>
        <p:nvSpPr>
          <p:cNvPr id="41" name="テキスト ボックス 40">
            <a:extLst>
              <a:ext uri="{FF2B5EF4-FFF2-40B4-BE49-F238E27FC236}">
                <a16:creationId xmlns:a16="http://schemas.microsoft.com/office/drawing/2014/main" id="{D8D0644E-2E57-4233-A474-097DACBBBAAC}"/>
              </a:ext>
            </a:extLst>
          </p:cNvPr>
          <p:cNvSpPr txBox="1"/>
          <p:nvPr/>
        </p:nvSpPr>
        <p:spPr>
          <a:xfrm>
            <a:off x="1899953" y="923361"/>
            <a:ext cx="4801314" cy="923330"/>
          </a:xfrm>
          <a:prstGeom prst="rect">
            <a:avLst/>
          </a:prstGeom>
          <a:noFill/>
        </p:spPr>
        <p:txBody>
          <a:bodyPr wrap="none" rtlCol="0">
            <a:spAutoFit/>
          </a:bodyPr>
          <a:lstStyle/>
          <a:p>
            <a:r>
              <a:rPr kumimoji="1" lang="ja-JP" altLang="en-US" b="1" dirty="0">
                <a:solidFill>
                  <a:schemeClr val="bg1"/>
                </a:solidFill>
                <a:latin typeface="BIZ UD明朝 Medium" panose="02020500000000000000" pitchFamily="17" charset="-128"/>
                <a:ea typeface="BIZ UD明朝 Medium" panose="02020500000000000000" pitchFamily="17" charset="-128"/>
              </a:rPr>
              <a:t>初のチーム制作でリーダーを任され、</a:t>
            </a:r>
            <a:endParaRPr kumimoji="1" lang="en-US" altLang="ja-JP" b="1" dirty="0">
              <a:solidFill>
                <a:schemeClr val="bg1"/>
              </a:solidFill>
              <a:latin typeface="BIZ UD明朝 Medium" panose="02020500000000000000" pitchFamily="17" charset="-128"/>
              <a:ea typeface="BIZ UD明朝 Medium" panose="02020500000000000000" pitchFamily="17" charset="-128"/>
            </a:endParaRPr>
          </a:p>
          <a:p>
            <a:r>
              <a:rPr kumimoji="1" lang="ja-JP" altLang="en-US" b="1" dirty="0">
                <a:solidFill>
                  <a:schemeClr val="bg1"/>
                </a:solidFill>
                <a:latin typeface="BIZ UD明朝 Medium" panose="02020500000000000000" pitchFamily="17" charset="-128"/>
                <a:ea typeface="BIZ UD明朝 Medium" panose="02020500000000000000" pitchFamily="17" charset="-128"/>
              </a:rPr>
              <a:t>行き詰ったり、悩んだりする事は</a:t>
            </a:r>
            <a:endParaRPr kumimoji="1" lang="en-US" altLang="ja-JP" b="1" dirty="0">
              <a:solidFill>
                <a:schemeClr val="bg1"/>
              </a:solidFill>
              <a:latin typeface="BIZ UD明朝 Medium" panose="02020500000000000000" pitchFamily="17" charset="-128"/>
              <a:ea typeface="BIZ UD明朝 Medium" panose="02020500000000000000" pitchFamily="17" charset="-128"/>
            </a:endParaRPr>
          </a:p>
          <a:p>
            <a:r>
              <a:rPr kumimoji="1" lang="ja-JP" altLang="en-US" b="1" dirty="0">
                <a:solidFill>
                  <a:schemeClr val="bg1"/>
                </a:solidFill>
                <a:latin typeface="BIZ UD明朝 Medium" panose="02020500000000000000" pitchFamily="17" charset="-128"/>
                <a:ea typeface="BIZ UD明朝 Medium" panose="02020500000000000000" pitchFamily="17" charset="-128"/>
              </a:rPr>
              <a:t>少なくなかったがとても良い経験となった。</a:t>
            </a:r>
          </a:p>
        </p:txBody>
      </p:sp>
    </p:spTree>
    <p:extLst>
      <p:ext uri="{BB962C8B-B14F-4D97-AF65-F5344CB8AC3E}">
        <p14:creationId xmlns:p14="http://schemas.microsoft.com/office/powerpoint/2010/main" val="3523426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3DDEB004-C250-4310-AC11-DBBC5A7D3AB3}"/>
              </a:ext>
            </a:extLst>
          </p:cNvPr>
          <p:cNvSpPr/>
          <p:nvPr/>
        </p:nvSpPr>
        <p:spPr>
          <a:xfrm>
            <a:off x="0" y="0"/>
            <a:ext cx="6858000" cy="990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図 4">
            <a:extLst>
              <a:ext uri="{FF2B5EF4-FFF2-40B4-BE49-F238E27FC236}">
                <a16:creationId xmlns:a16="http://schemas.microsoft.com/office/drawing/2014/main" id="{170BE704-5DB4-4274-B9C3-838E9357E6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4345" y="8587388"/>
            <a:ext cx="2402398" cy="1503342"/>
          </a:xfrm>
          <a:prstGeom prst="rect">
            <a:avLst/>
          </a:prstGeom>
          <a:effectLst/>
        </p:spPr>
      </p:pic>
    </p:spTree>
    <p:extLst>
      <p:ext uri="{BB962C8B-B14F-4D97-AF65-F5344CB8AC3E}">
        <p14:creationId xmlns:p14="http://schemas.microsoft.com/office/powerpoint/2010/main" val="3398251253"/>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w="50800">
          <a:solidFill>
            <a:srgbClr val="FF0000"/>
          </a:solid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2775</TotalTime>
  <Words>740</Words>
  <Application>Microsoft Office PowerPoint</Application>
  <PresentationFormat>A4 210 x 297 mm</PresentationFormat>
  <Paragraphs>83</Paragraphs>
  <Slides>8</Slides>
  <Notes>0</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8</vt:i4>
      </vt:variant>
    </vt:vector>
  </HeadingPairs>
  <TitlesOfParts>
    <vt:vector size="17" baseType="lpstr">
      <vt:lpstr>BIZ UDP明朝 Medium</vt:lpstr>
      <vt:lpstr>BIZ UD明朝 Medium</vt:lpstr>
      <vt:lpstr>游ゴシック</vt:lpstr>
      <vt:lpstr>游ゴシック Light</vt:lpstr>
      <vt:lpstr>Arial</vt:lpstr>
      <vt:lpstr>Calibri</vt:lpstr>
      <vt:lpstr>Calibri Light</vt:lpstr>
      <vt:lpstr>Wingdings</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student</dc:creator>
  <cp:lastModifiedBy>Student</cp:lastModifiedBy>
  <cp:revision>106</cp:revision>
  <dcterms:created xsi:type="dcterms:W3CDTF">2023-03-16T02:39:16Z</dcterms:created>
  <dcterms:modified xsi:type="dcterms:W3CDTF">2023-03-31T11:57:52Z</dcterms:modified>
</cp:coreProperties>
</file>

<file path=docProps/thumbnail.jpeg>
</file>